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58" r:id="rId3"/>
    <p:sldId id="257" r:id="rId4"/>
    <p:sldId id="710" r:id="rId5"/>
    <p:sldId id="711" r:id="rId6"/>
    <p:sldId id="493" r:id="rId7"/>
    <p:sldId id="494" r:id="rId8"/>
    <p:sldId id="495" r:id="rId9"/>
    <p:sldId id="496" r:id="rId10"/>
    <p:sldId id="497" r:id="rId11"/>
    <p:sldId id="498" r:id="rId12"/>
    <p:sldId id="499" r:id="rId13"/>
    <p:sldId id="500" r:id="rId14"/>
    <p:sldId id="501" r:id="rId15"/>
    <p:sldId id="502" r:id="rId16"/>
    <p:sldId id="504" r:id="rId17"/>
    <p:sldId id="713" r:id="rId18"/>
    <p:sldId id="714" r:id="rId19"/>
    <p:sldId id="716" r:id="rId20"/>
    <p:sldId id="717" r:id="rId21"/>
    <p:sldId id="719" r:id="rId22"/>
    <p:sldId id="720" r:id="rId23"/>
    <p:sldId id="732" r:id="rId24"/>
    <p:sldId id="731" r:id="rId25"/>
    <p:sldId id="755" r:id="rId26"/>
    <p:sldId id="756" r:id="rId27"/>
    <p:sldId id="793" r:id="rId28"/>
    <p:sldId id="718" r:id="rId29"/>
    <p:sldId id="733" r:id="rId30"/>
    <p:sldId id="737" r:id="rId31"/>
    <p:sldId id="730" r:id="rId32"/>
    <p:sldId id="754" r:id="rId33"/>
    <p:sldId id="723" r:id="rId34"/>
    <p:sldId id="726" r:id="rId35"/>
    <p:sldId id="715" r:id="rId36"/>
    <p:sldId id="724" r:id="rId37"/>
    <p:sldId id="739" r:id="rId38"/>
    <p:sldId id="748" r:id="rId39"/>
    <p:sldId id="763" r:id="rId40"/>
    <p:sldId id="725" r:id="rId41"/>
    <p:sldId id="783" r:id="rId42"/>
    <p:sldId id="727" r:id="rId43"/>
    <p:sldId id="729" r:id="rId44"/>
    <p:sldId id="738" r:id="rId45"/>
    <p:sldId id="740" r:id="rId46"/>
    <p:sldId id="794" r:id="rId47"/>
    <p:sldId id="741" r:id="rId48"/>
    <p:sldId id="742" r:id="rId49"/>
    <p:sldId id="743" r:id="rId50"/>
    <p:sldId id="744" r:id="rId51"/>
    <p:sldId id="746" r:id="rId52"/>
    <p:sldId id="747" r:id="rId53"/>
    <p:sldId id="795" r:id="rId54"/>
    <p:sldId id="753" r:id="rId55"/>
    <p:sldId id="757" r:id="rId56"/>
    <p:sldId id="782" r:id="rId57"/>
    <p:sldId id="758" r:id="rId58"/>
    <p:sldId id="759" r:id="rId59"/>
    <p:sldId id="761" r:id="rId60"/>
    <p:sldId id="760" r:id="rId61"/>
    <p:sldId id="762" r:id="rId62"/>
    <p:sldId id="764" r:id="rId63"/>
    <p:sldId id="765" r:id="rId64"/>
    <p:sldId id="768" r:id="rId65"/>
    <p:sldId id="767" r:id="rId66"/>
    <p:sldId id="784" r:id="rId67"/>
    <p:sldId id="769" r:id="rId68"/>
    <p:sldId id="771" r:id="rId69"/>
    <p:sldId id="772" r:id="rId70"/>
    <p:sldId id="774" r:id="rId71"/>
    <p:sldId id="773" r:id="rId72"/>
    <p:sldId id="775" r:id="rId73"/>
    <p:sldId id="776" r:id="rId74"/>
    <p:sldId id="509" r:id="rId75"/>
    <p:sldId id="796" r:id="rId76"/>
    <p:sldId id="785" r:id="rId77"/>
    <p:sldId id="781" r:id="rId78"/>
    <p:sldId id="786" r:id="rId79"/>
    <p:sldId id="778" r:id="rId80"/>
    <p:sldId id="787" r:id="rId81"/>
    <p:sldId id="790" r:id="rId82"/>
    <p:sldId id="788" r:id="rId83"/>
    <p:sldId id="791" r:id="rId84"/>
    <p:sldId id="792" r:id="rId85"/>
    <p:sldId id="789" r:id="rId86"/>
    <p:sldId id="749" r:id="rId87"/>
    <p:sldId id="779" r:id="rId88"/>
    <p:sldId id="780" r:id="rId89"/>
    <p:sldId id="750" r:id="rId90"/>
    <p:sldId id="302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Carlos Rojas" initials="JCR" lastIdx="2" clrIdx="0">
    <p:extLst>
      <p:ext uri="{19B8F6BF-5375-455C-9EA6-DF929625EA0E}">
        <p15:presenceInfo xmlns:p15="http://schemas.microsoft.com/office/powerpoint/2012/main" userId="24bac671ff222b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5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FD4B-32A2-4332-9406-A058978543F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A656-8702-45FC-9024-23D71383B7AF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6567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82798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472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16517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4" y="1604434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Client Computing Group</a:t>
            </a:r>
          </a:p>
          <a:p>
            <a:r>
              <a:rPr lang="en-US" sz="933"/>
              <a:t>Intel Confidential</a:t>
            </a:r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3467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90" y="185738"/>
            <a:ext cx="1823736" cy="13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9522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993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5174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31796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93237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54211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7950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66240-6E89-4E09-8898-5022ECCE183D}" type="datetimeFigureOut">
              <a:rPr lang="es-CR" smtClean="0"/>
              <a:t>5/7/2019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CF28D-34A4-4B36-9675-8139141B1A5D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4891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uan-Carlos.Rojas@tt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nicit.go.cr/tramites/Seguimiento_PINN.aspx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nicit.go.cr/tramites/Seguimiento_PINN.aspx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towardsdatascience.com/the-mostly-complete-chart-of-neural-networks-explained-3fb6f2367464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CR" dirty="0" err="1"/>
              <a:t>Introduction</a:t>
            </a:r>
            <a:r>
              <a:rPr lang="es-CR" dirty="0"/>
              <a:t> </a:t>
            </a:r>
            <a:r>
              <a:rPr lang="es-CR" dirty="0" err="1"/>
              <a:t>to</a:t>
            </a:r>
            <a:r>
              <a:rPr lang="es-CR" dirty="0"/>
              <a:t> Artificial </a:t>
            </a:r>
            <a:r>
              <a:rPr lang="es-CR" dirty="0" err="1"/>
              <a:t>Intelligence</a:t>
            </a:r>
            <a:br>
              <a:rPr lang="es-CR" dirty="0"/>
            </a:br>
            <a:r>
              <a:rPr lang="es-CR" sz="3200" dirty="0" err="1"/>
              <a:t>Group</a:t>
            </a:r>
            <a:r>
              <a:rPr lang="es-CR" sz="3200" dirty="0"/>
              <a:t> 1</a:t>
            </a:r>
            <a:br>
              <a:rPr lang="es-CR" sz="3200" dirty="0"/>
            </a:br>
            <a:r>
              <a:rPr lang="es-CR" sz="3200" dirty="0" err="1"/>
              <a:t>Week</a:t>
            </a:r>
            <a:r>
              <a:rPr lang="es-CR" sz="3200" dirty="0"/>
              <a:t> 7</a:t>
            </a:r>
            <a:endParaRPr lang="es-CR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R" sz="2800" dirty="0"/>
              <a:t>Dr. Juan Carlos Rojas</a:t>
            </a:r>
          </a:p>
          <a:p>
            <a:r>
              <a:rPr lang="es-CR" dirty="0">
                <a:hlinkClick r:id="rId2"/>
              </a:rPr>
              <a:t>Juan-Carlos.Rojas@ttu.edu</a:t>
            </a:r>
            <a:endParaRPr lang="es-CR" dirty="0"/>
          </a:p>
          <a:p>
            <a:endParaRPr lang="es-C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553" y="4826460"/>
            <a:ext cx="2270957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4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1B27-DF9A-49AD-86F4-3B566B32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2-Layer Network of MNIST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1FCEA-DF94-42FC-AB9C-FCB8ACCF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763"/>
            <a:ext cx="10515600" cy="2613887"/>
          </a:xfrm>
        </p:spPr>
        <p:txBody>
          <a:bodyPr/>
          <a:lstStyle/>
          <a:p>
            <a:r>
              <a:rPr lang="en-US" dirty="0"/>
              <a:t>Create a new model</a:t>
            </a:r>
          </a:p>
          <a:p>
            <a:endParaRPr lang="en-US" dirty="0"/>
          </a:p>
          <a:p>
            <a:r>
              <a:rPr lang="en-US" dirty="0"/>
              <a:t>Add the first layer</a:t>
            </a:r>
          </a:p>
          <a:p>
            <a:pPr lvl="1"/>
            <a:r>
              <a:rPr lang="en-US" dirty="0"/>
              <a:t>Specify the number of nodes, activation type, and initialization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The size of the input is necessary only on the first layer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1DEA-CDC8-4AD2-A889-C9CD676A8999}"/>
              </a:ext>
            </a:extLst>
          </p:cNvPr>
          <p:cNvSpPr txBox="1"/>
          <p:nvPr/>
        </p:nvSpPr>
        <p:spPr>
          <a:xfrm>
            <a:off x="9268047" y="6384267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Mnist_Keras_1.py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D58902-821E-4C6C-BAD0-E721DB45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913" y="1834333"/>
            <a:ext cx="4176122" cy="54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ED881A-DDED-48A6-9D1A-BFE80B0D92AD}"/>
              </a:ext>
            </a:extLst>
          </p:cNvPr>
          <p:cNvSpPr txBox="1"/>
          <p:nvPr/>
        </p:nvSpPr>
        <p:spPr>
          <a:xfrm>
            <a:off x="7274259" y="4804011"/>
            <a:ext cx="4188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He</a:t>
            </a:r>
            <a:r>
              <a:rPr lang="en-US" dirty="0"/>
              <a:t> initialization is similar to Xavier’s, but with </a:t>
            </a:r>
            <a:r>
              <a:rPr lang="en-US" dirty="0" err="1"/>
              <a:t>stddev</a:t>
            </a:r>
            <a:r>
              <a:rPr lang="en-US" dirty="0"/>
              <a:t> = sqrt(1/</a:t>
            </a:r>
            <a:r>
              <a:rPr lang="en-US" dirty="0" err="1"/>
              <a:t>n_inputs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considered better for </a:t>
            </a:r>
            <a:r>
              <a:rPr lang="en-US" dirty="0" err="1"/>
              <a:t>ReLU</a:t>
            </a:r>
            <a:r>
              <a:rPr lang="en-US" dirty="0"/>
              <a:t> and ELU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B4647D-9730-41BC-88A6-A6C9D3976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13" y="3727185"/>
            <a:ext cx="4877223" cy="2613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253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1B27-DF9A-49AD-86F4-3B566B32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2-Layer Network of MNIST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1FCEA-DF94-42FC-AB9C-FCB8ACCF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269"/>
            <a:ext cx="10515600" cy="4390693"/>
          </a:xfrm>
        </p:spPr>
        <p:txBody>
          <a:bodyPr/>
          <a:lstStyle/>
          <a:p>
            <a:r>
              <a:rPr lang="en-US" dirty="0"/>
              <a:t>Add the output layer</a:t>
            </a:r>
          </a:p>
          <a:p>
            <a:pPr lvl="1"/>
            <a:r>
              <a:rPr lang="en-US" dirty="0"/>
              <a:t>Specify the number of nodes, activation type, and initialization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No need to specify the number of inputs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It is derived from the previous layer definition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1DEA-CDC8-4AD2-A889-C9CD676A8999}"/>
              </a:ext>
            </a:extLst>
          </p:cNvPr>
          <p:cNvSpPr txBox="1"/>
          <p:nvPr/>
        </p:nvSpPr>
        <p:spPr>
          <a:xfrm>
            <a:off x="467833" y="6176963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Mnist_Keras_1.py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7A4E4-AE03-42FB-9299-8EF4A8B2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61" y="3383712"/>
            <a:ext cx="5334462" cy="2392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BE8437-F3ED-421A-8A33-26D26600B4D4}"/>
              </a:ext>
            </a:extLst>
          </p:cNvPr>
          <p:cNvSpPr txBox="1"/>
          <p:nvPr/>
        </p:nvSpPr>
        <p:spPr>
          <a:xfrm>
            <a:off x="7045490" y="4256989"/>
            <a:ext cx="418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Glorot_normal</a:t>
            </a:r>
            <a:r>
              <a:rPr lang="en-US" i="1" dirty="0"/>
              <a:t> </a:t>
            </a:r>
            <a:r>
              <a:rPr lang="en-US" dirty="0"/>
              <a:t>is the same as Xavier’s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425780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1B27-DF9A-49AD-86F4-3B566B32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2-Layer Network of MNIST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1FCEA-DF94-42FC-AB9C-FCB8ACCF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269"/>
            <a:ext cx="10515600" cy="4390693"/>
          </a:xfrm>
        </p:spPr>
        <p:txBody>
          <a:bodyPr/>
          <a:lstStyle/>
          <a:p>
            <a:r>
              <a:rPr lang="en-US" dirty="0"/>
              <a:t>Specify an optimizer</a:t>
            </a:r>
          </a:p>
          <a:p>
            <a:pPr lvl="1"/>
            <a:r>
              <a:rPr lang="en-US" dirty="0"/>
              <a:t>In this case use a stochastic gradient descent (mini-batch)</a:t>
            </a:r>
          </a:p>
          <a:p>
            <a:pPr lvl="1"/>
            <a:r>
              <a:rPr lang="en-US" dirty="0"/>
              <a:t>Specify the learning rate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1DEA-CDC8-4AD2-A889-C9CD676A8999}"/>
              </a:ext>
            </a:extLst>
          </p:cNvPr>
          <p:cNvSpPr txBox="1"/>
          <p:nvPr/>
        </p:nvSpPr>
        <p:spPr>
          <a:xfrm>
            <a:off x="467833" y="6176963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Mnist_Keras_1.py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9353E-C137-47B9-8C3C-EE9ECA977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116" y="3391469"/>
            <a:ext cx="6226080" cy="472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206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1B27-DF9A-49AD-86F4-3B566B32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2-Layer Network of MNIST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1FCEA-DF94-42FC-AB9C-FCB8ACCF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269"/>
            <a:ext cx="10515600" cy="4390693"/>
          </a:xfrm>
        </p:spPr>
        <p:txBody>
          <a:bodyPr/>
          <a:lstStyle/>
          <a:p>
            <a:r>
              <a:rPr lang="en-US" dirty="0"/>
              <a:t>Define the cost function, and pass-in the optimizer</a:t>
            </a:r>
          </a:p>
          <a:p>
            <a:pPr lvl="1"/>
            <a:r>
              <a:rPr lang="en-US" i="1" dirty="0" err="1"/>
              <a:t>categorical_crossentropy</a:t>
            </a:r>
            <a:r>
              <a:rPr lang="en-US" dirty="0"/>
              <a:t> is the same as a </a:t>
            </a:r>
            <a:r>
              <a:rPr lang="en-US" dirty="0" err="1"/>
              <a:t>softmax</a:t>
            </a:r>
            <a:r>
              <a:rPr lang="en-US" dirty="0"/>
              <a:t> cost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Metrics defines a measurement that will be displayed </a:t>
            </a:r>
          </a:p>
          <a:p>
            <a:pPr lvl="1"/>
            <a:r>
              <a:rPr lang="en-US" dirty="0"/>
              <a:t>In this case we will display the categorization accuracy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Will be displayed both for training and for test dataset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1DEA-CDC8-4AD2-A889-C9CD676A8999}"/>
              </a:ext>
            </a:extLst>
          </p:cNvPr>
          <p:cNvSpPr txBox="1"/>
          <p:nvPr/>
        </p:nvSpPr>
        <p:spPr>
          <a:xfrm>
            <a:off x="467833" y="6176963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Mnist_Keras_1.py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D9D3A-D276-4B97-96F0-03EBB975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61" y="2861189"/>
            <a:ext cx="5997460" cy="1463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99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1B27-DF9A-49AD-86F4-3B566B32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2-Layer Network of MNIST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1FCEA-DF94-42FC-AB9C-FCB8ACCF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986"/>
            <a:ext cx="10515600" cy="492988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Train the neural network</a:t>
            </a:r>
          </a:p>
          <a:p>
            <a:pPr lvl="1"/>
            <a:r>
              <a:rPr lang="en-US" dirty="0"/>
              <a:t>Specify the training data and labels</a:t>
            </a:r>
          </a:p>
          <a:p>
            <a:pPr lvl="1"/>
            <a:r>
              <a:rPr lang="en-US" dirty="0"/>
              <a:t>The batch size and number of epochs </a:t>
            </a:r>
          </a:p>
          <a:p>
            <a:pPr lvl="1"/>
            <a:r>
              <a:rPr lang="en-US" dirty="0"/>
              <a:t>The validation data and labels (for computing error metrics)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save a history of cost and metrics for every epoch</a:t>
            </a:r>
          </a:p>
          <a:p>
            <a:pPr lvl="1"/>
            <a:r>
              <a:rPr lang="en-US" dirty="0"/>
              <a:t>Will use them to plot some graphs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1DEA-CDC8-4AD2-A889-C9CD676A8999}"/>
              </a:ext>
            </a:extLst>
          </p:cNvPr>
          <p:cNvSpPr txBox="1"/>
          <p:nvPr/>
        </p:nvSpPr>
        <p:spPr>
          <a:xfrm>
            <a:off x="467833" y="6176963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Mnist_Keras_1.py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EA6EF-EA8B-4890-81FC-0F6C5AB0A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40" y="3092643"/>
            <a:ext cx="7018628" cy="22023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9651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1B27-DF9A-49AD-86F4-3B566B32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2-Layer Network of MNIST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1FCEA-DF94-42FC-AB9C-FCB8ACCF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269"/>
            <a:ext cx="10515600" cy="43906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To obtain the test predictions, use </a:t>
            </a:r>
            <a:r>
              <a:rPr lang="en-US" i="1" dirty="0" err="1">
                <a:solidFill>
                  <a:schemeClr val="tx1"/>
                </a:solidFill>
              </a:rPr>
              <a:t>predict_classes</a:t>
            </a:r>
            <a:r>
              <a:rPr lang="en-US" i="1" dirty="0">
                <a:solidFill>
                  <a:schemeClr val="tx1"/>
                </a:solidFill>
              </a:rPr>
              <a:t>()</a:t>
            </a: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There is another function predict() that obtains the probabilities</a:t>
            </a:r>
          </a:p>
          <a:p>
            <a:pPr lvl="1"/>
            <a:r>
              <a:rPr lang="en-US" dirty="0"/>
              <a:t>By default the predictions are estimated from batches of data (faster)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In this case we are specifying that we want them from the entire data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1DEA-CDC8-4AD2-A889-C9CD676A8999}"/>
              </a:ext>
            </a:extLst>
          </p:cNvPr>
          <p:cNvSpPr txBox="1"/>
          <p:nvPr/>
        </p:nvSpPr>
        <p:spPr>
          <a:xfrm>
            <a:off x="467833" y="6176963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Mnist_Keras_1.py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23E95-83B2-420B-A7DB-5D5998E4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388" y="2300662"/>
            <a:ext cx="7811177" cy="617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30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1B27-DF9A-49AD-86F4-3B566B32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2-Layer Network of MNIST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1FCEA-DF94-42FC-AB9C-FCB8ACCF6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494"/>
            <a:ext cx="10515600" cy="1119116"/>
          </a:xfrm>
        </p:spPr>
        <p:txBody>
          <a:bodyPr/>
          <a:lstStyle/>
          <a:p>
            <a:r>
              <a:rPr lang="en-US" dirty="0"/>
              <a:t>Plot graphs of the training and test costs per epoch</a:t>
            </a:r>
          </a:p>
          <a:p>
            <a:pPr lvl="1"/>
            <a:r>
              <a:rPr lang="en-US" dirty="0"/>
              <a:t>Also of the accuracy metrics per epoch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1DEA-CDC8-4AD2-A889-C9CD676A8999}"/>
              </a:ext>
            </a:extLst>
          </p:cNvPr>
          <p:cNvSpPr txBox="1"/>
          <p:nvPr/>
        </p:nvSpPr>
        <p:spPr>
          <a:xfrm>
            <a:off x="9134162" y="6176963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Mnist_Keras_1.py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D4117-6D33-4BF9-9126-87DF9691D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62" y="2591172"/>
            <a:ext cx="6088908" cy="3955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87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A25C-0FE4-47E6-9D94-DCF1FB7F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 neurons, L.R.=0.05, 100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F6F2E-0696-49C7-9CA1-43BE880D7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534" y="1825625"/>
            <a:ext cx="8900931" cy="4336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400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A25C-0FE4-47E6-9D94-DCF1FB7F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 neurons, L.R.=0.05, 100 epochs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7705C-6A3B-4597-AE02-71CC3A93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9800"/>
            <a:ext cx="5585944" cy="4229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ED47E5-7184-4F82-AFC1-3176AC9D0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30" y="1367886"/>
            <a:ext cx="5631668" cy="4313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495D0E-1B46-4BC6-982B-A0E8374CD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405" y="5663301"/>
            <a:ext cx="4930567" cy="967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872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6C0EE-1D78-429D-849C-C2458F86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Adaptive Optimizers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31E01-A78A-4CB1-855B-7E814B9BC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977"/>
            <a:ext cx="10515600" cy="4351338"/>
          </a:xfrm>
        </p:spPr>
        <p:txBody>
          <a:bodyPr/>
          <a:lstStyle/>
          <a:p>
            <a:r>
              <a:rPr lang="en-US" dirty="0"/>
              <a:t>To use an adaptive optimizer like Adam, simply change the optimizer selection: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The learning rate is the initial one for Adam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Adam adapts the rate afterwards</a:t>
            </a:r>
          </a:p>
          <a:p>
            <a:pPr lvl="1"/>
            <a:r>
              <a:rPr lang="en-US" dirty="0"/>
              <a:t>The suggested value of 0.001 usually works for most problems</a:t>
            </a:r>
          </a:p>
          <a:p>
            <a:r>
              <a:rPr lang="en-US" dirty="0"/>
              <a:t>Switching to other optimizers is just as easy</a:t>
            </a:r>
          </a:p>
          <a:p>
            <a:pPr lvl="1"/>
            <a:r>
              <a:rPr lang="en-US" dirty="0"/>
              <a:t>You can try </a:t>
            </a:r>
            <a:r>
              <a:rPr lang="en-US" dirty="0" err="1"/>
              <a:t>Adadelta</a:t>
            </a:r>
            <a:r>
              <a:rPr lang="en-US" dirty="0"/>
              <a:t>, 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FC7F7-C50F-42DE-84F3-E8399F264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862" y="2834588"/>
            <a:ext cx="6332769" cy="594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BC8A7A-A604-45E9-965C-C3B2E5E1F20D}"/>
              </a:ext>
            </a:extLst>
          </p:cNvPr>
          <p:cNvSpPr txBox="1"/>
          <p:nvPr/>
        </p:nvSpPr>
        <p:spPr>
          <a:xfrm>
            <a:off x="385948" y="6163315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Mnist_Keras_2.py</a:t>
            </a:r>
          </a:p>
        </p:txBody>
      </p:sp>
    </p:spTree>
    <p:extLst>
      <p:ext uri="{BB962C8B-B14F-4D97-AF65-F5344CB8AC3E}">
        <p14:creationId xmlns:p14="http://schemas.microsoft.com/office/powerpoint/2010/main" val="143251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Schedule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E10C121-0FDD-47F5-9320-EB6A02DE66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2250973"/>
              </p:ext>
            </p:extLst>
          </p:nvPr>
        </p:nvGraphicFramePr>
        <p:xfrm>
          <a:off x="1889760" y="2035690"/>
          <a:ext cx="841248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644258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860432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684932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57760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Assigned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 Due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53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13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1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0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1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98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06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June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31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8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HW7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0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70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A25C-0FE4-47E6-9D94-DCF1FB7F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 neurons, Adam, L.R.=0.001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B110A-5E84-459C-AC69-2D68A28CE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4" y="1428852"/>
            <a:ext cx="5532599" cy="4252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46480-E790-4DED-ACCB-7DE8CE752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7628"/>
            <a:ext cx="5479255" cy="4305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804C3-ACE9-4B95-A899-A6F4CBACA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973" y="5695601"/>
            <a:ext cx="4968671" cy="960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F8FB78-ADCF-4406-B11B-4F9626C0E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89" y="5695601"/>
            <a:ext cx="5194111" cy="113033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Produces good results</a:t>
            </a:r>
          </a:p>
          <a:p>
            <a:r>
              <a:rPr lang="en-US" dirty="0"/>
              <a:t>But seems bit too aggressive</a:t>
            </a:r>
          </a:p>
          <a:p>
            <a:pPr lvl="1"/>
            <a:r>
              <a:rPr lang="en-US" dirty="0"/>
              <a:t>Could try tuning Adam parameters</a:t>
            </a:r>
          </a:p>
          <a:p>
            <a:pPr lvl="1"/>
            <a:r>
              <a:rPr lang="en-US" dirty="0"/>
              <a:t>Or could try a different optimizer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487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A25C-0FE4-47E6-9D94-DCF1FB7F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 neurons, </a:t>
            </a:r>
            <a:r>
              <a:rPr lang="en-US" dirty="0" err="1"/>
              <a:t>AdaDelta</a:t>
            </a:r>
            <a:r>
              <a:rPr lang="en-US" dirty="0"/>
              <a:t>, L.R.=1.0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2F39B-0BD9-4C70-805A-262C0E3AA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01" y="1291405"/>
            <a:ext cx="5532599" cy="4275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209D1-4DF5-4E5D-9455-C9C44C65C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620" y="1245681"/>
            <a:ext cx="5524979" cy="4320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5D0D74-FC0A-4813-868C-A50F7E177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620" y="5695601"/>
            <a:ext cx="4915326" cy="967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98EBAF-FDD3-457B-A4FE-BEF065040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89" y="5695601"/>
            <a:ext cx="5194111" cy="96782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Seems better</a:t>
            </a:r>
          </a:p>
          <a:p>
            <a:r>
              <a:rPr lang="en-US" dirty="0"/>
              <a:t>But results are a bit worse</a:t>
            </a:r>
          </a:p>
          <a:p>
            <a:pPr lvl="1"/>
            <a:r>
              <a:rPr lang="en-US" dirty="0"/>
              <a:t>Will need more tests to be sure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5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A25C-0FE4-47E6-9D94-DCF1FB7F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 neurons, </a:t>
            </a:r>
            <a:r>
              <a:rPr lang="en-US" dirty="0" err="1"/>
              <a:t>Adagrad</a:t>
            </a:r>
            <a:r>
              <a:rPr lang="en-US" dirty="0"/>
              <a:t>, L.R.=0.01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CA6417-DDF5-449A-94EF-12C1DF86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16" y="1279974"/>
            <a:ext cx="5502117" cy="4298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00F9A-C963-4B7F-BCBE-40559C19B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269" y="1279974"/>
            <a:ext cx="5433531" cy="4290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50AAD7-C60F-446C-9DDE-7134B6155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097" y="5578026"/>
            <a:ext cx="4907705" cy="983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7692F3-2973-4FB6-B334-9572676CA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289" y="5695601"/>
            <a:ext cx="5194111" cy="98306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Nice and smooth</a:t>
            </a:r>
          </a:p>
          <a:p>
            <a:r>
              <a:rPr lang="en-US" dirty="0"/>
              <a:t>But results are a bit worse</a:t>
            </a:r>
          </a:p>
          <a:p>
            <a:pPr lvl="1"/>
            <a:r>
              <a:rPr lang="en-US" dirty="0"/>
              <a:t>Will need more tests to be sure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712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MNIST 2-Layer Network with </a:t>
            </a:r>
            <a:r>
              <a:rPr lang="en-US" sz="4000" dirty="0" err="1"/>
              <a:t>Adagrad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1379128"/>
              </p:ext>
            </p:extLst>
          </p:nvPr>
        </p:nvGraphicFramePr>
        <p:xfrm>
          <a:off x="4546554" y="1842193"/>
          <a:ext cx="5264046" cy="423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623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45554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.12497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.08361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.08430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.02112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.06968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.00507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.06139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.06090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.00127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.05969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.05727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186148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307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hidden layer</a:t>
            </a:r>
          </a:p>
          <a:p>
            <a:r>
              <a:rPr lang="en-US" dirty="0" err="1"/>
              <a:t>Adagrad</a:t>
            </a:r>
            <a:endParaRPr lang="en-US" dirty="0"/>
          </a:p>
          <a:p>
            <a:pPr lvl="1"/>
            <a:r>
              <a:rPr lang="en-US" dirty="0"/>
              <a:t>L.R.=0.01</a:t>
            </a:r>
          </a:p>
          <a:p>
            <a:r>
              <a:rPr lang="en-US" dirty="0"/>
              <a:t>No regularization</a:t>
            </a:r>
          </a:p>
          <a:p>
            <a:r>
              <a:rPr lang="en-US" dirty="0"/>
              <a:t>100 epochs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08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MNIST 2-Layer Network with </a:t>
            </a:r>
            <a:r>
              <a:rPr lang="en-US" sz="4000" dirty="0" err="1"/>
              <a:t>AdaDelta</a:t>
            </a:r>
            <a:endParaRPr lang="en-US" sz="40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280443"/>
              </p:ext>
            </p:extLst>
          </p:nvPr>
        </p:nvGraphicFramePr>
        <p:xfrm>
          <a:off x="4519260" y="1825625"/>
          <a:ext cx="5264046" cy="423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623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45554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.14038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.03938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.08996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.08375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.07738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.06992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.06352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.06815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.06422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5705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307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hidden layer</a:t>
            </a:r>
          </a:p>
          <a:p>
            <a:r>
              <a:rPr lang="en-US" dirty="0" err="1"/>
              <a:t>AdaDelta</a:t>
            </a:r>
            <a:endParaRPr lang="en-US" dirty="0"/>
          </a:p>
          <a:p>
            <a:pPr lvl="1"/>
            <a:r>
              <a:rPr lang="en-US" dirty="0"/>
              <a:t>L.R.=1.0</a:t>
            </a:r>
          </a:p>
          <a:p>
            <a:r>
              <a:rPr lang="en-US" dirty="0"/>
              <a:t>No regularization</a:t>
            </a:r>
          </a:p>
          <a:p>
            <a:r>
              <a:rPr lang="en-US" dirty="0"/>
              <a:t>100 epochs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622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MNIST 2-Layer Network with Adam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550909"/>
              </p:ext>
            </p:extLst>
          </p:nvPr>
        </p:nvGraphicFramePr>
        <p:xfrm>
          <a:off x="4519260" y="1825625"/>
          <a:ext cx="5264046" cy="423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623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45554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.12573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.02807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.10293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.00372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.08683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.00305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.07962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.00290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.00439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.08509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.00660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.00580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.00963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5705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307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hidden layer</a:t>
            </a:r>
          </a:p>
          <a:p>
            <a:r>
              <a:rPr lang="en-US" dirty="0"/>
              <a:t>Adam</a:t>
            </a:r>
          </a:p>
          <a:p>
            <a:pPr lvl="1"/>
            <a:r>
              <a:rPr lang="en-US" dirty="0"/>
              <a:t>L.R.=.001</a:t>
            </a:r>
          </a:p>
          <a:p>
            <a:r>
              <a:rPr lang="en-US" dirty="0"/>
              <a:t>No regularization</a:t>
            </a:r>
          </a:p>
          <a:p>
            <a:r>
              <a:rPr lang="en-US" dirty="0"/>
              <a:t>100 epochs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52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2153B-B2D2-4930-972A-DDA8818A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C99DE-273A-460E-A46C-CBC39F51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85" y="1346738"/>
            <a:ext cx="4584589" cy="2755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6AA9FD-2113-4AC8-B648-570C7B8F7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174" y="1346738"/>
            <a:ext cx="4584589" cy="2755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729D3-827B-40CF-B42C-31ED23938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84" y="4102369"/>
            <a:ext cx="4584589" cy="2755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209143-0AA8-4B3B-BB57-DE09543A5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173" y="4102368"/>
            <a:ext cx="4584589" cy="2755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3561E-ED0E-42A0-9AE7-1B976E6A5CB5}"/>
              </a:ext>
            </a:extLst>
          </p:cNvPr>
          <p:cNvSpPr txBox="1"/>
          <p:nvPr/>
        </p:nvSpPr>
        <p:spPr>
          <a:xfrm>
            <a:off x="10436352" y="3840480"/>
            <a:ext cx="157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Selected </a:t>
            </a:r>
            <a:r>
              <a:rPr lang="en-US" dirty="0" err="1"/>
              <a:t>AdaDelta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41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65F33-89D8-4FD7-8201-DDDE5D58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CBAC-5C42-48DC-91D1-1F71F5434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2-layer neural network for MNIST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Based on Mnist_Keras_2.py</a:t>
            </a:r>
          </a:p>
          <a:p>
            <a:r>
              <a:rPr lang="en-US" dirty="0"/>
              <a:t>Try out the </a:t>
            </a:r>
            <a:r>
              <a:rPr lang="en-US" dirty="0" err="1"/>
              <a:t>RMSprop</a:t>
            </a:r>
            <a:r>
              <a:rPr lang="en-US" dirty="0"/>
              <a:t> optimizer on a network with</a:t>
            </a:r>
          </a:p>
          <a:p>
            <a:pPr lvl="1"/>
            <a:r>
              <a:rPr lang="en-US" dirty="0"/>
              <a:t>200 neurons</a:t>
            </a:r>
          </a:p>
          <a:p>
            <a:pPr lvl="1"/>
            <a:r>
              <a:rPr lang="en-US" dirty="0"/>
              <a:t>100 epochs</a:t>
            </a:r>
          </a:p>
          <a:p>
            <a:r>
              <a:rPr lang="en-US" dirty="0"/>
              <a:t>Compare the results with other optimizers like Adam, </a:t>
            </a:r>
            <a:r>
              <a:rPr lang="en-US" dirty="0" err="1"/>
              <a:t>AdaDelta</a:t>
            </a:r>
            <a:r>
              <a:rPr lang="en-US" dirty="0"/>
              <a:t> &amp; </a:t>
            </a:r>
            <a:r>
              <a:rPr lang="en-US" dirty="0" err="1"/>
              <a:t>Adagrad</a:t>
            </a:r>
            <a:endParaRPr lang="en-US" dirty="0"/>
          </a:p>
          <a:p>
            <a:pPr lvl="1"/>
            <a:r>
              <a:rPr lang="en-US" dirty="0"/>
              <a:t>You can refer to the results in this presentation</a:t>
            </a:r>
          </a:p>
          <a:p>
            <a:r>
              <a:rPr lang="en-US" dirty="0"/>
              <a:t>Would you recommend using </a:t>
            </a:r>
            <a:r>
              <a:rPr lang="en-US" dirty="0" err="1"/>
              <a:t>RMSprop</a:t>
            </a:r>
            <a:r>
              <a:rPr lang="en-US" dirty="0"/>
              <a:t> for this problem?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08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639CD-9153-4868-82B2-B8DB70C5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L1/L2 Regularization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76909-9550-42F1-A025-0FEA149F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layer definitions, add the regularization specification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This example is for L2</a:t>
            </a:r>
          </a:p>
          <a:p>
            <a:pPr lvl="1"/>
            <a:r>
              <a:rPr lang="en-US" dirty="0"/>
              <a:t>For L1 simply change “l2” to “l1”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5952D-AA93-46E4-8316-220036783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88" y="2453555"/>
            <a:ext cx="8626588" cy="19508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0A017-1AA0-416E-A104-EE43FBC8F4DE}"/>
              </a:ext>
            </a:extLst>
          </p:cNvPr>
          <p:cNvSpPr txBox="1"/>
          <p:nvPr/>
        </p:nvSpPr>
        <p:spPr>
          <a:xfrm>
            <a:off x="385948" y="6163315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Mnist_Keras_3.py</a:t>
            </a:r>
          </a:p>
        </p:txBody>
      </p:sp>
    </p:spTree>
    <p:extLst>
      <p:ext uri="{BB962C8B-B14F-4D97-AF65-F5344CB8AC3E}">
        <p14:creationId xmlns:p14="http://schemas.microsoft.com/office/powerpoint/2010/main" val="57730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MNIST 2-Layer Network with L2 Regularization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357248"/>
              </p:ext>
            </p:extLst>
          </p:nvPr>
        </p:nvGraphicFramePr>
        <p:xfrm>
          <a:off x="4546554" y="1842193"/>
          <a:ext cx="5264046" cy="423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623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45554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.13918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.04919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.09754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.00926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.08884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.00702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.08529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.00585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.07878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.00522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.07344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.00520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.07164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.00508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.07230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.00562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18421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307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hidden layer</a:t>
            </a:r>
          </a:p>
          <a:p>
            <a:r>
              <a:rPr lang="en-US" dirty="0" err="1"/>
              <a:t>AdaDelta</a:t>
            </a:r>
            <a:endParaRPr lang="en-US" dirty="0"/>
          </a:p>
          <a:p>
            <a:pPr lvl="1"/>
            <a:r>
              <a:rPr lang="en-US" dirty="0"/>
              <a:t>L.R.=1.0</a:t>
            </a:r>
          </a:p>
          <a:p>
            <a:r>
              <a:rPr lang="en-US" dirty="0"/>
              <a:t>L2 Regularization</a:t>
            </a:r>
          </a:p>
          <a:p>
            <a:pPr lvl="1"/>
            <a:r>
              <a:rPr lang="en-US" dirty="0"/>
              <a:t>Scale = 1e-5</a:t>
            </a:r>
          </a:p>
          <a:p>
            <a:r>
              <a:rPr lang="en-US" dirty="0"/>
              <a:t>100 epochs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1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Agenda </a:t>
            </a:r>
            <a:r>
              <a:rPr lang="es-CR" dirty="0" err="1"/>
              <a:t>for</a:t>
            </a:r>
            <a:r>
              <a:rPr lang="es-CR" dirty="0"/>
              <a:t> </a:t>
            </a:r>
            <a:r>
              <a:rPr lang="es-CR" dirty="0" err="1"/>
              <a:t>Week</a:t>
            </a:r>
            <a:r>
              <a:rPr lang="es-CR" dirty="0"/>
              <a:t>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049795" cy="48667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dirty="0" err="1"/>
              <a:t>Theory</a:t>
            </a:r>
            <a:endParaRPr lang="es-CR" dirty="0"/>
          </a:p>
          <a:p>
            <a:pPr lvl="1"/>
            <a:r>
              <a:rPr lang="es-CR" dirty="0" err="1"/>
              <a:t>Keras</a:t>
            </a:r>
            <a:r>
              <a:rPr lang="es-CR" dirty="0"/>
              <a:t> </a:t>
            </a:r>
          </a:p>
          <a:p>
            <a:pPr lvl="1"/>
            <a:r>
              <a:rPr lang="es-CR" dirty="0"/>
              <a:t>Deep </a:t>
            </a:r>
            <a:r>
              <a:rPr lang="es-CR" dirty="0" err="1"/>
              <a:t>networks</a:t>
            </a:r>
            <a:endParaRPr lang="es-CR" dirty="0"/>
          </a:p>
          <a:p>
            <a:pPr lvl="1"/>
            <a:r>
              <a:rPr lang="es-CR" dirty="0" err="1"/>
              <a:t>Dropout</a:t>
            </a:r>
            <a:r>
              <a:rPr lang="es-CR" dirty="0"/>
              <a:t> </a:t>
            </a:r>
            <a:r>
              <a:rPr lang="es-CR" dirty="0" err="1"/>
              <a:t>regularization</a:t>
            </a:r>
            <a:endParaRPr lang="es-CR" dirty="0"/>
          </a:p>
          <a:p>
            <a:pPr lvl="1"/>
            <a:r>
              <a:rPr lang="es-CR" dirty="0"/>
              <a:t>Final </a:t>
            </a:r>
            <a:r>
              <a:rPr lang="es-CR" dirty="0" err="1"/>
              <a:t>thoughts</a:t>
            </a:r>
            <a:r>
              <a:rPr lang="es-CR" dirty="0"/>
              <a:t> </a:t>
            </a:r>
            <a:r>
              <a:rPr lang="es-CR" dirty="0" err="1"/>
              <a:t>on</a:t>
            </a:r>
            <a:r>
              <a:rPr lang="es-CR" dirty="0"/>
              <a:t> NN</a:t>
            </a:r>
          </a:p>
          <a:p>
            <a:pPr lvl="2"/>
            <a:endParaRPr lang="es-CR" dirty="0">
              <a:solidFill>
                <a:schemeClr val="tx1"/>
              </a:solidFill>
            </a:endParaRPr>
          </a:p>
          <a:p>
            <a:pPr lvl="2"/>
            <a:endParaRPr lang="es-CR" dirty="0">
              <a:solidFill>
                <a:schemeClr val="tx1"/>
              </a:solidFill>
            </a:endParaRPr>
          </a:p>
          <a:p>
            <a:pPr lvl="1"/>
            <a:endParaRPr lang="es-CR" dirty="0">
              <a:solidFill>
                <a:schemeClr val="tx1"/>
              </a:solidFill>
            </a:endParaRPr>
          </a:p>
          <a:p>
            <a:pPr lvl="1"/>
            <a:endParaRPr lang="es-CR" dirty="0">
              <a:solidFill>
                <a:schemeClr val="tx1"/>
              </a:solidFill>
            </a:endParaRPr>
          </a:p>
          <a:p>
            <a:pPr lvl="2"/>
            <a:endParaRPr lang="es-C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E47AE9-7A7A-4E11-890A-DFFA4335BDE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49795" cy="4522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R" dirty="0" err="1"/>
              <a:t>Practice</a:t>
            </a:r>
            <a:endParaRPr lang="es-CR" dirty="0"/>
          </a:p>
          <a:p>
            <a:pPr lvl="1"/>
            <a:r>
              <a:rPr lang="es-CR" dirty="0"/>
              <a:t>Neural </a:t>
            </a:r>
            <a:r>
              <a:rPr lang="es-CR" dirty="0" err="1"/>
              <a:t>networks</a:t>
            </a:r>
            <a:r>
              <a:rPr lang="es-CR" dirty="0"/>
              <a:t> in </a:t>
            </a:r>
            <a:r>
              <a:rPr lang="es-CR" dirty="0" err="1"/>
              <a:t>Keras</a:t>
            </a:r>
            <a:endParaRPr lang="es-CR" dirty="0"/>
          </a:p>
          <a:p>
            <a:pPr lvl="1"/>
            <a:r>
              <a:rPr lang="es-CR" dirty="0"/>
              <a:t>Deep </a:t>
            </a:r>
            <a:r>
              <a:rPr lang="es-CR" dirty="0" err="1"/>
              <a:t>networks</a:t>
            </a:r>
            <a:r>
              <a:rPr lang="es-CR" dirty="0"/>
              <a:t> </a:t>
            </a:r>
          </a:p>
          <a:p>
            <a:pPr lvl="2"/>
            <a:r>
              <a:rPr lang="es-CR" dirty="0">
                <a:solidFill>
                  <a:schemeClr val="tx1"/>
                </a:solidFill>
              </a:rPr>
              <a:t>Deep NN </a:t>
            </a:r>
            <a:r>
              <a:rPr lang="es-CR" dirty="0" err="1">
                <a:solidFill>
                  <a:schemeClr val="tx1"/>
                </a:solidFill>
              </a:rPr>
              <a:t>of</a:t>
            </a:r>
            <a:r>
              <a:rPr lang="es-CR" dirty="0">
                <a:solidFill>
                  <a:schemeClr val="tx1"/>
                </a:solidFill>
              </a:rPr>
              <a:t> MNIST</a:t>
            </a:r>
          </a:p>
          <a:p>
            <a:pPr lvl="2"/>
            <a:r>
              <a:rPr lang="es-CR" dirty="0">
                <a:solidFill>
                  <a:schemeClr val="tx1"/>
                </a:solidFill>
              </a:rPr>
              <a:t>Deep NN of Vehicle Price</a:t>
            </a:r>
          </a:p>
          <a:p>
            <a:pPr lvl="2"/>
            <a:r>
              <a:rPr lang="es-CR" dirty="0">
                <a:solidFill>
                  <a:schemeClr val="tx1"/>
                </a:solidFill>
              </a:rPr>
              <a:t>Deep NN of </a:t>
            </a:r>
            <a:r>
              <a:rPr lang="es-CR" dirty="0" err="1">
                <a:solidFill>
                  <a:schemeClr val="tx1"/>
                </a:solidFill>
              </a:rPr>
              <a:t>Credit</a:t>
            </a:r>
            <a:r>
              <a:rPr lang="es-CR" dirty="0">
                <a:solidFill>
                  <a:schemeClr val="tx1"/>
                </a:solidFill>
              </a:rPr>
              <a:t> Default</a:t>
            </a:r>
          </a:p>
          <a:p>
            <a:pPr lvl="1"/>
            <a:r>
              <a:rPr lang="es-CR" dirty="0" err="1"/>
              <a:t>Dropout</a:t>
            </a:r>
            <a:r>
              <a:rPr lang="es-CR" dirty="0"/>
              <a:t> </a:t>
            </a:r>
            <a:r>
              <a:rPr lang="es-CR" dirty="0" err="1"/>
              <a:t>regularization</a:t>
            </a:r>
            <a:endParaRPr lang="es-CR" dirty="0"/>
          </a:p>
          <a:p>
            <a:pPr lvl="1"/>
            <a:endParaRPr lang="es-CR" dirty="0"/>
          </a:p>
          <a:p>
            <a:pPr lvl="1"/>
            <a:endParaRPr lang="es-C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91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MNIST 2-Layer Network with L2 Regularization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98478"/>
              </p:ext>
            </p:extLst>
          </p:nvPr>
        </p:nvGraphicFramePr>
        <p:xfrm>
          <a:off x="4546554" y="1842193"/>
          <a:ext cx="5264046" cy="423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623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45554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.14843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.07203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.10242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.03111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.09127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.08753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.02393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.08411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.02445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.07996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.02486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.02557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238045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307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hidden layer</a:t>
            </a:r>
          </a:p>
          <a:p>
            <a:r>
              <a:rPr lang="en-US" dirty="0" err="1"/>
              <a:t>AdaDelta</a:t>
            </a:r>
            <a:endParaRPr lang="en-US" dirty="0"/>
          </a:p>
          <a:p>
            <a:pPr lvl="1"/>
            <a:r>
              <a:rPr lang="en-US" dirty="0"/>
              <a:t>L.R.=1.0</a:t>
            </a:r>
          </a:p>
          <a:p>
            <a:r>
              <a:rPr lang="en-US" dirty="0"/>
              <a:t>L2 Regularization</a:t>
            </a:r>
          </a:p>
          <a:p>
            <a:pPr lvl="1"/>
            <a:r>
              <a:rPr lang="en-US" dirty="0"/>
              <a:t>Scale = 5e-5</a:t>
            </a:r>
          </a:p>
          <a:p>
            <a:r>
              <a:rPr lang="en-US" dirty="0"/>
              <a:t>100 epochs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95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MNIST 2-Layer Network with L2 Regularization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1139811"/>
              </p:ext>
            </p:extLst>
          </p:nvPr>
        </p:nvGraphicFramePr>
        <p:xfrm>
          <a:off x="4546554" y="1842193"/>
          <a:ext cx="5264046" cy="423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623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45554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.14630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.09658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.10833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.04776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.09975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.04285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.09245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.04082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.08052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.03003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.08844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.04103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.08912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.04062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.08656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.04071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971994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307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hidden layer</a:t>
            </a:r>
          </a:p>
          <a:p>
            <a:r>
              <a:rPr lang="en-US" dirty="0" err="1"/>
              <a:t>AdaDelta</a:t>
            </a:r>
            <a:endParaRPr lang="en-US" dirty="0"/>
          </a:p>
          <a:p>
            <a:pPr lvl="1"/>
            <a:r>
              <a:rPr lang="en-US" dirty="0"/>
              <a:t>L.R.=1.0</a:t>
            </a:r>
          </a:p>
          <a:p>
            <a:r>
              <a:rPr lang="en-US" dirty="0"/>
              <a:t>L2 Regularization</a:t>
            </a:r>
          </a:p>
          <a:p>
            <a:pPr lvl="1"/>
            <a:r>
              <a:rPr lang="en-US" dirty="0"/>
              <a:t>Scale = 1e-4</a:t>
            </a:r>
          </a:p>
          <a:p>
            <a:r>
              <a:rPr lang="en-US" dirty="0"/>
              <a:t>100 epochs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1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1D14-F3A1-400F-B761-B1E47A15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Comparison for MNIST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E42B0-559D-4AD2-B248-C6959FF4C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52834"/>
            <a:ext cx="4584589" cy="2755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92A65B-059C-4CB8-BAF3-FBB476F4E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89" y="1352833"/>
            <a:ext cx="4584589" cy="2755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49DEB8-1E2D-4BC0-8581-F76E1A4A9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02369"/>
            <a:ext cx="4584589" cy="27556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861D16-0311-4059-88FF-9B38E529D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788" y="4102368"/>
            <a:ext cx="4584589" cy="2755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BDDD30-B638-41C7-800D-BE17BAC803EA}"/>
              </a:ext>
            </a:extLst>
          </p:cNvPr>
          <p:cNvSpPr txBox="1"/>
          <p:nvPr/>
        </p:nvSpPr>
        <p:spPr>
          <a:xfrm>
            <a:off x="10180320" y="384048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No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504734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656E5A-1B68-409B-BC99-46874723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</a:t>
            </a:r>
          </a:p>
        </p:txBody>
      </p:sp>
    </p:spTree>
    <p:extLst>
      <p:ext uri="{BB962C8B-B14F-4D97-AF65-F5344CB8AC3E}">
        <p14:creationId xmlns:p14="http://schemas.microsoft.com/office/powerpoint/2010/main" val="543499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FFF4-CEE6-4D6E-986C-BD73D185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Deep Neural Network</a:t>
            </a:r>
          </a:p>
        </p:txBody>
      </p:sp>
      <p:sp>
        <p:nvSpPr>
          <p:cNvPr id="193" name="Right Brace 192">
            <a:extLst>
              <a:ext uri="{FF2B5EF4-FFF2-40B4-BE49-F238E27FC236}">
                <a16:creationId xmlns:a16="http://schemas.microsoft.com/office/drawing/2014/main" id="{898DDDDF-D9B7-4675-8891-51C6F7057576}"/>
              </a:ext>
            </a:extLst>
          </p:cNvPr>
          <p:cNvSpPr/>
          <p:nvPr/>
        </p:nvSpPr>
        <p:spPr>
          <a:xfrm rot="5400000">
            <a:off x="3806770" y="5046041"/>
            <a:ext cx="263217" cy="170248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9B90859-82E3-4959-A839-73099847384D}"/>
              </a:ext>
            </a:extLst>
          </p:cNvPr>
          <p:cNvSpPr txBox="1"/>
          <p:nvPr/>
        </p:nvSpPr>
        <p:spPr>
          <a:xfrm>
            <a:off x="3308119" y="6048785"/>
            <a:ext cx="1479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Hidden Layer 1</a:t>
            </a:r>
          </a:p>
        </p:txBody>
      </p:sp>
      <p:sp>
        <p:nvSpPr>
          <p:cNvPr id="195" name="Right Brace 194">
            <a:extLst>
              <a:ext uri="{FF2B5EF4-FFF2-40B4-BE49-F238E27FC236}">
                <a16:creationId xmlns:a16="http://schemas.microsoft.com/office/drawing/2014/main" id="{FD1EE72E-7A00-47CF-905F-7D3A622D3C98}"/>
              </a:ext>
            </a:extLst>
          </p:cNvPr>
          <p:cNvSpPr/>
          <p:nvPr/>
        </p:nvSpPr>
        <p:spPr>
          <a:xfrm rot="5400000">
            <a:off x="9545685" y="5156676"/>
            <a:ext cx="263217" cy="1702489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73EC2DD-8F1B-433A-B253-51F09418E961}"/>
              </a:ext>
            </a:extLst>
          </p:cNvPr>
          <p:cNvSpPr txBox="1"/>
          <p:nvPr/>
        </p:nvSpPr>
        <p:spPr>
          <a:xfrm>
            <a:off x="9047034" y="6159420"/>
            <a:ext cx="1342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Output Layer</a:t>
            </a:r>
          </a:p>
        </p:txBody>
      </p:sp>
      <p:sp>
        <p:nvSpPr>
          <p:cNvPr id="197" name="Right Brace 196">
            <a:extLst>
              <a:ext uri="{FF2B5EF4-FFF2-40B4-BE49-F238E27FC236}">
                <a16:creationId xmlns:a16="http://schemas.microsoft.com/office/drawing/2014/main" id="{AB753E6B-8851-4922-AC0E-F76D38012F90}"/>
              </a:ext>
            </a:extLst>
          </p:cNvPr>
          <p:cNvSpPr/>
          <p:nvPr/>
        </p:nvSpPr>
        <p:spPr>
          <a:xfrm rot="5400000">
            <a:off x="1301106" y="5347543"/>
            <a:ext cx="263217" cy="1110740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F29D154E-571E-4F35-9FCD-A793E8B23224}"/>
              </a:ext>
            </a:extLst>
          </p:cNvPr>
          <p:cNvSpPr txBox="1"/>
          <p:nvPr/>
        </p:nvSpPr>
        <p:spPr>
          <a:xfrm>
            <a:off x="877344" y="6045867"/>
            <a:ext cx="1342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Input Layer</a:t>
            </a:r>
          </a:p>
        </p:txBody>
      </p:sp>
      <p:sp>
        <p:nvSpPr>
          <p:cNvPr id="183" name="Right Brace 182">
            <a:extLst>
              <a:ext uri="{FF2B5EF4-FFF2-40B4-BE49-F238E27FC236}">
                <a16:creationId xmlns:a16="http://schemas.microsoft.com/office/drawing/2014/main" id="{C5A65E81-09DA-48C4-A2AF-91CDBEF9C823}"/>
              </a:ext>
            </a:extLst>
          </p:cNvPr>
          <p:cNvSpPr/>
          <p:nvPr/>
        </p:nvSpPr>
        <p:spPr>
          <a:xfrm rot="5400000">
            <a:off x="6675363" y="5048906"/>
            <a:ext cx="263217" cy="170248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F085EE6F-0EF8-4AFD-89B0-2814B1DD93AD}"/>
              </a:ext>
            </a:extLst>
          </p:cNvPr>
          <p:cNvSpPr txBox="1"/>
          <p:nvPr/>
        </p:nvSpPr>
        <p:spPr>
          <a:xfrm>
            <a:off x="6176712" y="6051650"/>
            <a:ext cx="1481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Hidden Layer 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D21E650-6771-4CA3-B097-1C0B4523C824}"/>
              </a:ext>
            </a:extLst>
          </p:cNvPr>
          <p:cNvGrpSpPr/>
          <p:nvPr/>
        </p:nvGrpSpPr>
        <p:grpSpPr>
          <a:xfrm>
            <a:off x="618725" y="1530291"/>
            <a:ext cx="10695931" cy="4086752"/>
            <a:chOff x="618725" y="1530291"/>
            <a:chExt cx="10695931" cy="408675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CFCED7-82C6-4A8A-8318-4466E7973E99}"/>
                </a:ext>
              </a:extLst>
            </p:cNvPr>
            <p:cNvGrpSpPr/>
            <p:nvPr/>
          </p:nvGrpSpPr>
          <p:grpSpPr>
            <a:xfrm>
              <a:off x="618727" y="2351996"/>
              <a:ext cx="1311564" cy="526436"/>
              <a:chOff x="1117600" y="2530764"/>
              <a:chExt cx="2235200" cy="898236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1770DB3-271B-463B-A9C9-23FB4A25614A}"/>
                  </a:ext>
                </a:extLst>
              </p:cNvPr>
              <p:cNvSpPr/>
              <p:nvPr/>
            </p:nvSpPr>
            <p:spPr>
              <a:xfrm>
                <a:off x="2429164" y="2530764"/>
                <a:ext cx="923636" cy="898236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CC31B16-2B75-4BC9-B063-3EBD44BA462F}"/>
                  </a:ext>
                </a:extLst>
              </p:cNvPr>
              <p:cNvCxnSpPr>
                <a:cxnSpLocks/>
                <a:stCxn id="11" idx="3"/>
                <a:endCxn id="4" idx="2"/>
              </p:cNvCxnSpPr>
              <p:nvPr/>
            </p:nvCxnSpPr>
            <p:spPr>
              <a:xfrm>
                <a:off x="2041236" y="2979882"/>
                <a:ext cx="38792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43B0A8D-E9D2-4D4A-9CDF-A3166CE807C9}"/>
                  </a:ext>
                </a:extLst>
              </p:cNvPr>
              <p:cNvSpPr/>
              <p:nvPr/>
            </p:nvSpPr>
            <p:spPr>
              <a:xfrm>
                <a:off x="1117600" y="2530764"/>
                <a:ext cx="923636" cy="8982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385A1AB-951D-4B13-9721-B5E04CCC8DD9}"/>
                </a:ext>
              </a:extLst>
            </p:cNvPr>
            <p:cNvGrpSpPr/>
            <p:nvPr/>
          </p:nvGrpSpPr>
          <p:grpSpPr>
            <a:xfrm>
              <a:off x="618726" y="3250232"/>
              <a:ext cx="1311564" cy="526436"/>
              <a:chOff x="1117600" y="2530764"/>
              <a:chExt cx="2235200" cy="89823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E4C6DF5-115E-4CF5-A0AD-A2F8D00DD952}"/>
                  </a:ext>
                </a:extLst>
              </p:cNvPr>
              <p:cNvSpPr/>
              <p:nvPr/>
            </p:nvSpPr>
            <p:spPr>
              <a:xfrm>
                <a:off x="2429164" y="2530764"/>
                <a:ext cx="923636" cy="898236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0400437-296F-4D20-AA0E-785DB4546A88}"/>
                  </a:ext>
                </a:extLst>
              </p:cNvPr>
              <p:cNvCxnSpPr>
                <a:cxnSpLocks/>
                <a:stCxn id="20" idx="3"/>
                <a:endCxn id="18" idx="2"/>
              </p:cNvCxnSpPr>
              <p:nvPr/>
            </p:nvCxnSpPr>
            <p:spPr>
              <a:xfrm>
                <a:off x="2041236" y="2979882"/>
                <a:ext cx="38792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172B0E1-7B91-4E86-B56E-C0E0663E4C04}"/>
                  </a:ext>
                </a:extLst>
              </p:cNvPr>
              <p:cNvSpPr/>
              <p:nvPr/>
            </p:nvSpPr>
            <p:spPr>
              <a:xfrm>
                <a:off x="1117600" y="2530764"/>
                <a:ext cx="923636" cy="8982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x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2DAE00D-898F-4B05-BCC5-DDF50821BC21}"/>
                </a:ext>
              </a:extLst>
            </p:cNvPr>
            <p:cNvGrpSpPr/>
            <p:nvPr/>
          </p:nvGrpSpPr>
          <p:grpSpPr>
            <a:xfrm>
              <a:off x="618725" y="4561306"/>
              <a:ext cx="1311564" cy="526436"/>
              <a:chOff x="1117600" y="2530764"/>
              <a:chExt cx="2235200" cy="89823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5212836-3341-4586-AFA2-B7AF89A3C9F8}"/>
                  </a:ext>
                </a:extLst>
              </p:cNvPr>
              <p:cNvSpPr/>
              <p:nvPr/>
            </p:nvSpPr>
            <p:spPr>
              <a:xfrm>
                <a:off x="2429164" y="2530764"/>
                <a:ext cx="923636" cy="898236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3C9E4AF-3EB9-4C7E-8EEE-9F2440AF4C84}"/>
                  </a:ext>
                </a:extLst>
              </p:cNvPr>
              <p:cNvCxnSpPr>
                <a:cxnSpLocks/>
                <a:stCxn id="24" idx="3"/>
                <a:endCxn id="22" idx="2"/>
              </p:cNvCxnSpPr>
              <p:nvPr/>
            </p:nvCxnSpPr>
            <p:spPr>
              <a:xfrm>
                <a:off x="2041236" y="2979882"/>
                <a:ext cx="38792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1F63F85-984C-49F4-92F8-0B89CC60F49B}"/>
                  </a:ext>
                </a:extLst>
              </p:cNvPr>
              <p:cNvSpPr/>
              <p:nvPr/>
            </p:nvSpPr>
            <p:spPr>
              <a:xfrm>
                <a:off x="1117600" y="2530764"/>
                <a:ext cx="923636" cy="8982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n</a:t>
                </a:r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A9AC98C-9796-444F-9014-B81B4503122E}"/>
                </a:ext>
              </a:extLst>
            </p:cNvPr>
            <p:cNvSpPr/>
            <p:nvPr/>
          </p:nvSpPr>
          <p:spPr>
            <a:xfrm>
              <a:off x="4108432" y="1791055"/>
              <a:ext cx="541968" cy="526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F42866A-A9BF-40AB-9337-79B50D69C4F9}"/>
                </a:ext>
              </a:extLst>
            </p:cNvPr>
            <p:cNvCxnSpPr>
              <a:cxnSpLocks/>
              <a:stCxn id="29" idx="6"/>
              <a:endCxn id="26" idx="2"/>
            </p:cNvCxnSpPr>
            <p:nvPr/>
          </p:nvCxnSpPr>
          <p:spPr>
            <a:xfrm>
              <a:off x="3768327" y="2054273"/>
              <a:ext cx="340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3866AAA-F0AF-43C6-A934-CFEFD85EE157}"/>
                </a:ext>
              </a:extLst>
            </p:cNvPr>
            <p:cNvSpPr/>
            <p:nvPr/>
          </p:nvSpPr>
          <p:spPr>
            <a:xfrm>
              <a:off x="3226359" y="1791055"/>
              <a:ext cx="541968" cy="526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400" dirty="0"/>
                <a:t>Σ</a:t>
              </a:r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57357CF-8360-4FE1-B277-C17CA1EECABB}"/>
                </a:ext>
              </a:extLst>
            </p:cNvPr>
            <p:cNvSpPr/>
            <p:nvPr/>
          </p:nvSpPr>
          <p:spPr>
            <a:xfrm>
              <a:off x="4108433" y="2723796"/>
              <a:ext cx="541968" cy="526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A3587A9-1BDB-46DC-868F-4E7CA534CE73}"/>
                </a:ext>
              </a:extLst>
            </p:cNvPr>
            <p:cNvCxnSpPr>
              <a:cxnSpLocks/>
              <a:stCxn id="41" idx="6"/>
              <a:endCxn id="39" idx="2"/>
            </p:cNvCxnSpPr>
            <p:nvPr/>
          </p:nvCxnSpPr>
          <p:spPr>
            <a:xfrm>
              <a:off x="3768328" y="2987014"/>
              <a:ext cx="340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E16D210-6950-41F3-9969-5CFBF88B9886}"/>
                </a:ext>
              </a:extLst>
            </p:cNvPr>
            <p:cNvSpPr/>
            <p:nvPr/>
          </p:nvSpPr>
          <p:spPr>
            <a:xfrm>
              <a:off x="3226360" y="2723796"/>
              <a:ext cx="541968" cy="526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400" dirty="0"/>
                <a:t>Σ</a:t>
              </a:r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E161AF1-15A8-4735-95CA-9A85432C1441}"/>
                </a:ext>
              </a:extLst>
            </p:cNvPr>
            <p:cNvGrpSpPr/>
            <p:nvPr/>
          </p:nvGrpSpPr>
          <p:grpSpPr>
            <a:xfrm>
              <a:off x="3226360" y="3656536"/>
              <a:ext cx="1424041" cy="526436"/>
              <a:chOff x="3725232" y="1969823"/>
              <a:chExt cx="1424041" cy="526436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7DCF572-DA90-4463-B3F6-0611FF42C86F}"/>
                  </a:ext>
                </a:extLst>
              </p:cNvPr>
              <p:cNvSpPr/>
              <p:nvPr/>
            </p:nvSpPr>
            <p:spPr>
              <a:xfrm>
                <a:off x="4607305" y="1969823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962409B-94D8-4E4F-9DC5-BDAFCEAC7130}"/>
                  </a:ext>
                </a:extLst>
              </p:cNvPr>
              <p:cNvCxnSpPr>
                <a:cxnSpLocks/>
                <a:stCxn id="48" idx="6"/>
                <a:endCxn id="46" idx="2"/>
              </p:cNvCxnSpPr>
              <p:nvPr/>
            </p:nvCxnSpPr>
            <p:spPr>
              <a:xfrm>
                <a:off x="4267200" y="2233041"/>
                <a:ext cx="3401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9E41656-ABCA-43BA-8F4D-269734F6DF17}"/>
                  </a:ext>
                </a:extLst>
              </p:cNvPr>
              <p:cNvSpPr/>
              <p:nvPr/>
            </p:nvSpPr>
            <p:spPr>
              <a:xfrm>
                <a:off x="3725232" y="1969823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400" dirty="0"/>
                  <a:t>Σ</a:t>
                </a:r>
                <a:endParaRPr lang="en-US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FD7071D-DD42-4313-9B49-47FBB69A3438}"/>
                </a:ext>
              </a:extLst>
            </p:cNvPr>
            <p:cNvGrpSpPr/>
            <p:nvPr/>
          </p:nvGrpSpPr>
          <p:grpSpPr>
            <a:xfrm>
              <a:off x="3226360" y="5087742"/>
              <a:ext cx="1424041" cy="526436"/>
              <a:chOff x="3725232" y="1969823"/>
              <a:chExt cx="1424041" cy="526436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ED7BCA2-D9C5-44E9-8B3D-AAEDC053A534}"/>
                  </a:ext>
                </a:extLst>
              </p:cNvPr>
              <p:cNvSpPr/>
              <p:nvPr/>
            </p:nvSpPr>
            <p:spPr>
              <a:xfrm>
                <a:off x="4607305" y="1969823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CD506AC5-47EB-4326-BD93-2702F5CAF7E7}"/>
                  </a:ext>
                </a:extLst>
              </p:cNvPr>
              <p:cNvCxnSpPr>
                <a:cxnSpLocks/>
                <a:stCxn id="55" idx="6"/>
                <a:endCxn id="53" idx="2"/>
              </p:cNvCxnSpPr>
              <p:nvPr/>
            </p:nvCxnSpPr>
            <p:spPr>
              <a:xfrm>
                <a:off x="4267200" y="2233041"/>
                <a:ext cx="3401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8962BF6-00EF-4D2A-96CC-65A29D767EF1}"/>
                  </a:ext>
                </a:extLst>
              </p:cNvPr>
              <p:cNvSpPr/>
              <p:nvPr/>
            </p:nvSpPr>
            <p:spPr>
              <a:xfrm>
                <a:off x="3725232" y="1969823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400" dirty="0"/>
                  <a:t>Σ</a:t>
                </a:r>
                <a:endParaRPr lang="en-US" dirty="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888A9AB-1E1C-4E25-A99B-3D3FD6EF7C30}"/>
                </a:ext>
              </a:extLst>
            </p:cNvPr>
            <p:cNvGrpSpPr/>
            <p:nvPr/>
          </p:nvGrpSpPr>
          <p:grpSpPr>
            <a:xfrm>
              <a:off x="8952971" y="2458658"/>
              <a:ext cx="2361685" cy="528356"/>
              <a:chOff x="6472902" y="2530764"/>
              <a:chExt cx="2361685" cy="528356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FA7283BA-175D-492F-9BE8-7865F40E0A42}"/>
                  </a:ext>
                </a:extLst>
              </p:cNvPr>
              <p:cNvSpPr/>
              <p:nvPr/>
            </p:nvSpPr>
            <p:spPr>
              <a:xfrm>
                <a:off x="7382833" y="2530764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BFB66DB-4C21-4290-B6F9-65E80F2E6298}"/>
                  </a:ext>
                </a:extLst>
              </p:cNvPr>
              <p:cNvSpPr/>
              <p:nvPr/>
            </p:nvSpPr>
            <p:spPr>
              <a:xfrm>
                <a:off x="8292619" y="2532684"/>
                <a:ext cx="541968" cy="526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9D8AD10C-832E-407C-9273-A87F686693C3}"/>
                  </a:ext>
                </a:extLst>
              </p:cNvPr>
              <p:cNvCxnSpPr>
                <a:stCxn id="60" idx="6"/>
                <a:endCxn id="62" idx="1"/>
              </p:cNvCxnSpPr>
              <p:nvPr/>
            </p:nvCxnSpPr>
            <p:spPr>
              <a:xfrm>
                <a:off x="7924801" y="2793982"/>
                <a:ext cx="367818" cy="1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3B26210-A929-4DA6-8492-26EC9D39DA4C}"/>
                  </a:ext>
                </a:extLst>
              </p:cNvPr>
              <p:cNvSpPr/>
              <p:nvPr/>
            </p:nvSpPr>
            <p:spPr>
              <a:xfrm>
                <a:off x="6472902" y="2530764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400" dirty="0"/>
                  <a:t>Σ</a:t>
                </a:r>
                <a:endParaRPr lang="en-US" sz="2400" dirty="0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A4A2C3DB-EBE5-4A1D-AFF0-54D2BFABCE99}"/>
                  </a:ext>
                </a:extLst>
              </p:cNvPr>
              <p:cNvSpPr/>
              <p:nvPr/>
            </p:nvSpPr>
            <p:spPr>
              <a:xfrm flipV="1">
                <a:off x="7238109" y="2672787"/>
                <a:ext cx="415636" cy="263217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FFCC3DFF-5485-43A6-BD51-2828123CDC2A}"/>
                  </a:ext>
                </a:extLst>
              </p:cNvPr>
              <p:cNvSpPr/>
              <p:nvPr/>
            </p:nvSpPr>
            <p:spPr>
              <a:xfrm rot="10800000" flipV="1">
                <a:off x="7653745" y="2672787"/>
                <a:ext cx="415636" cy="263217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E3262322-2391-4A43-BEAB-60C8028316F7}"/>
                  </a:ext>
                </a:extLst>
              </p:cNvPr>
              <p:cNvCxnSpPr>
                <a:cxnSpLocks/>
                <a:stCxn id="86" idx="6"/>
                <a:endCxn id="60" idx="2"/>
              </p:cNvCxnSpPr>
              <p:nvPr/>
            </p:nvCxnSpPr>
            <p:spPr>
              <a:xfrm>
                <a:off x="7014870" y="2793982"/>
                <a:ext cx="3679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B7F520E-FDDC-4597-A2D5-3362543F2B93}"/>
                </a:ext>
              </a:extLst>
            </p:cNvPr>
            <p:cNvGrpSpPr/>
            <p:nvPr/>
          </p:nvGrpSpPr>
          <p:grpSpPr>
            <a:xfrm>
              <a:off x="8952969" y="3354974"/>
              <a:ext cx="2361685" cy="528356"/>
              <a:chOff x="6472902" y="2530764"/>
              <a:chExt cx="2361685" cy="528356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6EC3FF2-A06D-4F4A-8A4D-A639BCE342F5}"/>
                  </a:ext>
                </a:extLst>
              </p:cNvPr>
              <p:cNvSpPr/>
              <p:nvPr/>
            </p:nvSpPr>
            <p:spPr>
              <a:xfrm>
                <a:off x="7382833" y="2530764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E7CDA3C-FCF8-46CC-97D3-3F7619FD1D07}"/>
                  </a:ext>
                </a:extLst>
              </p:cNvPr>
              <p:cNvSpPr/>
              <p:nvPr/>
            </p:nvSpPr>
            <p:spPr>
              <a:xfrm>
                <a:off x="8292619" y="2532684"/>
                <a:ext cx="541968" cy="526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y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3787B9A1-7E02-4786-88A6-EE15194F0E77}"/>
                  </a:ext>
                </a:extLst>
              </p:cNvPr>
              <p:cNvCxnSpPr>
                <a:stCxn id="97" idx="6"/>
                <a:endCxn id="98" idx="1"/>
              </p:cNvCxnSpPr>
              <p:nvPr/>
            </p:nvCxnSpPr>
            <p:spPr>
              <a:xfrm>
                <a:off x="7924801" y="2793982"/>
                <a:ext cx="367818" cy="1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8B61E36-B464-4166-A4C0-0215FB33D93B}"/>
                  </a:ext>
                </a:extLst>
              </p:cNvPr>
              <p:cNvSpPr/>
              <p:nvPr/>
            </p:nvSpPr>
            <p:spPr>
              <a:xfrm>
                <a:off x="6472902" y="2530764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400" dirty="0"/>
                  <a:t>Σ</a:t>
                </a:r>
                <a:endParaRPr lang="en-US" sz="2400" dirty="0"/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id="{24ED1466-9694-48DE-9977-58091370CE87}"/>
                  </a:ext>
                </a:extLst>
              </p:cNvPr>
              <p:cNvSpPr/>
              <p:nvPr/>
            </p:nvSpPr>
            <p:spPr>
              <a:xfrm flipV="1">
                <a:off x="7238109" y="2672787"/>
                <a:ext cx="415636" cy="263217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Arc 101">
                <a:extLst>
                  <a:ext uri="{FF2B5EF4-FFF2-40B4-BE49-F238E27FC236}">
                    <a16:creationId xmlns:a16="http://schemas.microsoft.com/office/drawing/2014/main" id="{51623C88-3025-4B97-974D-40CA156CCDF7}"/>
                  </a:ext>
                </a:extLst>
              </p:cNvPr>
              <p:cNvSpPr/>
              <p:nvPr/>
            </p:nvSpPr>
            <p:spPr>
              <a:xfrm rot="10800000" flipV="1">
                <a:off x="7653745" y="2672787"/>
                <a:ext cx="415636" cy="263217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FFA179F-7A64-47C1-81AE-190E28AFAE81}"/>
                  </a:ext>
                </a:extLst>
              </p:cNvPr>
              <p:cNvCxnSpPr>
                <a:cxnSpLocks/>
                <a:stCxn id="100" idx="6"/>
                <a:endCxn id="97" idx="2"/>
              </p:cNvCxnSpPr>
              <p:nvPr/>
            </p:nvCxnSpPr>
            <p:spPr>
              <a:xfrm>
                <a:off x="7014870" y="2793982"/>
                <a:ext cx="3679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521F8C3-D66E-4773-981D-0A16BC5C571E}"/>
                </a:ext>
              </a:extLst>
            </p:cNvPr>
            <p:cNvGrpSpPr/>
            <p:nvPr/>
          </p:nvGrpSpPr>
          <p:grpSpPr>
            <a:xfrm>
              <a:off x="8952968" y="4654610"/>
              <a:ext cx="2361685" cy="528356"/>
              <a:chOff x="6472902" y="2530764"/>
              <a:chExt cx="2361685" cy="528356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56C22E7-D227-40E3-861B-14F1991D5B5A}"/>
                  </a:ext>
                </a:extLst>
              </p:cNvPr>
              <p:cNvSpPr/>
              <p:nvPr/>
            </p:nvSpPr>
            <p:spPr>
              <a:xfrm>
                <a:off x="7382833" y="2530764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352C582-35B3-4D85-8568-7A2EE56EAAE8}"/>
                  </a:ext>
                </a:extLst>
              </p:cNvPr>
              <p:cNvSpPr/>
              <p:nvPr/>
            </p:nvSpPr>
            <p:spPr>
              <a:xfrm>
                <a:off x="8292619" y="2532684"/>
                <a:ext cx="541968" cy="52643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y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m</a:t>
                </a:r>
                <a:endParaRPr lang="en-US" baseline="-25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B604173-3A18-41A8-A153-493FD5ABC344}"/>
                  </a:ext>
                </a:extLst>
              </p:cNvPr>
              <p:cNvCxnSpPr>
                <a:stCxn id="105" idx="6"/>
                <a:endCxn id="106" idx="1"/>
              </p:cNvCxnSpPr>
              <p:nvPr/>
            </p:nvCxnSpPr>
            <p:spPr>
              <a:xfrm>
                <a:off x="7924801" y="2793982"/>
                <a:ext cx="367818" cy="192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6AB9EE8-E703-4491-98BC-BC2E3360B79C}"/>
                  </a:ext>
                </a:extLst>
              </p:cNvPr>
              <p:cNvSpPr/>
              <p:nvPr/>
            </p:nvSpPr>
            <p:spPr>
              <a:xfrm>
                <a:off x="6472902" y="2530764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400" dirty="0"/>
                  <a:t>Σ</a:t>
                </a:r>
                <a:endParaRPr lang="en-US" sz="2400" dirty="0"/>
              </a:p>
            </p:txBody>
          </p:sp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92992C80-258C-410A-A195-1E4E68FD2DA2}"/>
                  </a:ext>
                </a:extLst>
              </p:cNvPr>
              <p:cNvSpPr/>
              <p:nvPr/>
            </p:nvSpPr>
            <p:spPr>
              <a:xfrm flipV="1">
                <a:off x="7238109" y="2672787"/>
                <a:ext cx="415636" cy="263217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D3029C87-9257-48B5-94A1-4B3A3A7C0E2F}"/>
                  </a:ext>
                </a:extLst>
              </p:cNvPr>
              <p:cNvSpPr/>
              <p:nvPr/>
            </p:nvSpPr>
            <p:spPr>
              <a:xfrm rot="10800000" flipV="1">
                <a:off x="7653745" y="2672787"/>
                <a:ext cx="415636" cy="263217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3FCE89BF-071A-4372-81BB-22708B91F2A7}"/>
                  </a:ext>
                </a:extLst>
              </p:cNvPr>
              <p:cNvCxnSpPr>
                <a:cxnSpLocks/>
                <a:stCxn id="108" idx="6"/>
                <a:endCxn id="105" idx="2"/>
              </p:cNvCxnSpPr>
              <p:nvPr/>
            </p:nvCxnSpPr>
            <p:spPr>
              <a:xfrm>
                <a:off x="7014870" y="2793982"/>
                <a:ext cx="367963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4F784230-8F9B-4100-A083-1242F35C881C}"/>
                </a:ext>
              </a:extLst>
            </p:cNvPr>
            <p:cNvSpPr/>
            <p:nvPr/>
          </p:nvSpPr>
          <p:spPr>
            <a:xfrm>
              <a:off x="9765847" y="2292542"/>
              <a:ext cx="735783" cy="3033467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724C131-0940-483A-991A-7E4D0B9A6DD8}"/>
                </a:ext>
              </a:extLst>
            </p:cNvPr>
            <p:cNvSpPr txBox="1"/>
            <p:nvPr/>
          </p:nvSpPr>
          <p:spPr>
            <a:xfrm>
              <a:off x="9745882" y="2000538"/>
              <a:ext cx="831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accent2">
                      <a:lumMod val="75000"/>
                    </a:schemeClr>
                  </a:solidFill>
                </a:rPr>
                <a:t>Softmax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4328FD1B-C641-498A-A176-FDF4AB657306}"/>
                </a:ext>
              </a:extLst>
            </p:cNvPr>
            <p:cNvCxnSpPr>
              <a:stCxn id="4" idx="6"/>
              <a:endCxn id="29" idx="2"/>
            </p:cNvCxnSpPr>
            <p:nvPr/>
          </p:nvCxnSpPr>
          <p:spPr>
            <a:xfrm flipV="1">
              <a:off x="1930291" y="2054273"/>
              <a:ext cx="1296068" cy="560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9E32062-E08F-4CDF-85B0-4A5A9305B72E}"/>
                </a:ext>
              </a:extLst>
            </p:cNvPr>
            <p:cNvCxnSpPr>
              <a:stCxn id="18" idx="6"/>
              <a:endCxn id="29" idx="2"/>
            </p:cNvCxnSpPr>
            <p:nvPr/>
          </p:nvCxnSpPr>
          <p:spPr>
            <a:xfrm flipV="1">
              <a:off x="1930290" y="2054273"/>
              <a:ext cx="1296069" cy="1459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56873EB3-E4A6-41B2-A978-BB943B5881D8}"/>
                </a:ext>
              </a:extLst>
            </p:cNvPr>
            <p:cNvCxnSpPr>
              <a:stCxn id="22" idx="6"/>
              <a:endCxn id="29" idx="2"/>
            </p:cNvCxnSpPr>
            <p:nvPr/>
          </p:nvCxnSpPr>
          <p:spPr>
            <a:xfrm flipV="1">
              <a:off x="1930289" y="2054273"/>
              <a:ext cx="1296070" cy="27702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AE1BB288-BAF3-4076-BDA7-F05D11C8FC87}"/>
                </a:ext>
              </a:extLst>
            </p:cNvPr>
            <p:cNvCxnSpPr>
              <a:cxnSpLocks/>
              <a:stCxn id="122" idx="5"/>
              <a:endCxn id="29" idx="1"/>
            </p:cNvCxnSpPr>
            <p:nvPr/>
          </p:nvCxnSpPr>
          <p:spPr>
            <a:xfrm>
              <a:off x="3230525" y="1739301"/>
              <a:ext cx="75203" cy="12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5B0458D-3AE5-4624-8591-759E3B83814E}"/>
                </a:ext>
              </a:extLst>
            </p:cNvPr>
            <p:cNvSpPr/>
            <p:nvPr/>
          </p:nvSpPr>
          <p:spPr>
            <a:xfrm>
              <a:off x="3007929" y="1530291"/>
              <a:ext cx="260788" cy="2448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endParaRPr lang="en-US" sz="2400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DBBA5252-A328-4BBF-A4D8-EF18EF7E63EF}"/>
                </a:ext>
              </a:extLst>
            </p:cNvPr>
            <p:cNvCxnSpPr>
              <a:cxnSpLocks/>
              <a:stCxn id="125" idx="5"/>
              <a:endCxn id="41" idx="1"/>
            </p:cNvCxnSpPr>
            <p:nvPr/>
          </p:nvCxnSpPr>
          <p:spPr>
            <a:xfrm>
              <a:off x="3235836" y="2692375"/>
              <a:ext cx="69893" cy="108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F09C50D-FC90-4425-B421-34E33F6DB219}"/>
                </a:ext>
              </a:extLst>
            </p:cNvPr>
            <p:cNvSpPr/>
            <p:nvPr/>
          </p:nvSpPr>
          <p:spPr>
            <a:xfrm>
              <a:off x="3013240" y="2483365"/>
              <a:ext cx="260788" cy="2448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endParaRPr lang="en-US" sz="2400" dirty="0"/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1FDA8419-CEFB-47B9-BB33-BB5D0A197A3A}"/>
                </a:ext>
              </a:extLst>
            </p:cNvPr>
            <p:cNvCxnSpPr>
              <a:cxnSpLocks/>
              <a:stCxn id="127" idx="5"/>
              <a:endCxn id="48" idx="1"/>
            </p:cNvCxnSpPr>
            <p:nvPr/>
          </p:nvCxnSpPr>
          <p:spPr>
            <a:xfrm>
              <a:off x="3230525" y="3592706"/>
              <a:ext cx="75204" cy="140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02AC316-C410-410B-945D-63E95E17DAE9}"/>
                </a:ext>
              </a:extLst>
            </p:cNvPr>
            <p:cNvSpPr/>
            <p:nvPr/>
          </p:nvSpPr>
          <p:spPr>
            <a:xfrm>
              <a:off x="3007929" y="3383696"/>
              <a:ext cx="260788" cy="2448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endParaRPr lang="en-US" sz="2400" dirty="0"/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3ECB6232-7079-42AA-9061-9556781A0830}"/>
                </a:ext>
              </a:extLst>
            </p:cNvPr>
            <p:cNvCxnSpPr>
              <a:cxnSpLocks/>
              <a:stCxn id="129" idx="5"/>
              <a:endCxn id="55" idx="1"/>
            </p:cNvCxnSpPr>
            <p:nvPr/>
          </p:nvCxnSpPr>
          <p:spPr>
            <a:xfrm>
              <a:off x="3230525" y="4974787"/>
              <a:ext cx="75204" cy="190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08DD261-7D6D-4C48-A836-9D98E81E1BCE}"/>
                </a:ext>
              </a:extLst>
            </p:cNvPr>
            <p:cNvSpPr/>
            <p:nvPr/>
          </p:nvSpPr>
          <p:spPr>
            <a:xfrm>
              <a:off x="3007929" y="4765777"/>
              <a:ext cx="260788" cy="2448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endParaRPr lang="en-US" sz="2400" dirty="0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00A729CF-6680-43D6-B1ED-84767AB91760}"/>
                </a:ext>
              </a:extLst>
            </p:cNvPr>
            <p:cNvCxnSpPr>
              <a:stCxn id="4" idx="6"/>
              <a:endCxn id="41" idx="2"/>
            </p:cNvCxnSpPr>
            <p:nvPr/>
          </p:nvCxnSpPr>
          <p:spPr>
            <a:xfrm>
              <a:off x="1930291" y="2615214"/>
              <a:ext cx="1296069" cy="371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D1F40D5D-415C-4ED5-B519-90C599C21B31}"/>
                </a:ext>
              </a:extLst>
            </p:cNvPr>
            <p:cNvCxnSpPr>
              <a:stCxn id="18" idx="6"/>
              <a:endCxn id="48" idx="2"/>
            </p:cNvCxnSpPr>
            <p:nvPr/>
          </p:nvCxnSpPr>
          <p:spPr>
            <a:xfrm>
              <a:off x="1930290" y="3513450"/>
              <a:ext cx="1296070" cy="406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8EC843CA-E3C9-4EBE-B02D-C974306A1765}"/>
                </a:ext>
              </a:extLst>
            </p:cNvPr>
            <p:cNvCxnSpPr>
              <a:stCxn id="22" idx="6"/>
              <a:endCxn id="48" idx="2"/>
            </p:cNvCxnSpPr>
            <p:nvPr/>
          </p:nvCxnSpPr>
          <p:spPr>
            <a:xfrm flipV="1">
              <a:off x="1930289" y="3919754"/>
              <a:ext cx="1296071" cy="904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C502B74A-713A-47D9-A023-A8EFE7D67C90}"/>
                </a:ext>
              </a:extLst>
            </p:cNvPr>
            <p:cNvCxnSpPr>
              <a:cxnSpLocks/>
              <a:stCxn id="22" idx="6"/>
              <a:endCxn id="41" idx="2"/>
            </p:cNvCxnSpPr>
            <p:nvPr/>
          </p:nvCxnSpPr>
          <p:spPr>
            <a:xfrm flipV="1">
              <a:off x="1930289" y="2987014"/>
              <a:ext cx="1296071" cy="1837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2A5272C-EDB6-4C4B-B210-E27C803D84A0}"/>
                </a:ext>
              </a:extLst>
            </p:cNvPr>
            <p:cNvCxnSpPr>
              <a:stCxn id="22" idx="6"/>
              <a:endCxn id="55" idx="2"/>
            </p:cNvCxnSpPr>
            <p:nvPr/>
          </p:nvCxnSpPr>
          <p:spPr>
            <a:xfrm>
              <a:off x="1930289" y="4824524"/>
              <a:ext cx="1296071" cy="526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E7725964-2FE9-4B55-956D-9F9856887A3C}"/>
                </a:ext>
              </a:extLst>
            </p:cNvPr>
            <p:cNvCxnSpPr>
              <a:stCxn id="4" idx="6"/>
              <a:endCxn id="48" idx="2"/>
            </p:cNvCxnSpPr>
            <p:nvPr/>
          </p:nvCxnSpPr>
          <p:spPr>
            <a:xfrm>
              <a:off x="1930291" y="2615214"/>
              <a:ext cx="1296069" cy="13045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D799341D-4DF7-4D83-B590-695BC8EBCC49}"/>
                </a:ext>
              </a:extLst>
            </p:cNvPr>
            <p:cNvCxnSpPr>
              <a:stCxn id="4" idx="6"/>
              <a:endCxn id="55" idx="2"/>
            </p:cNvCxnSpPr>
            <p:nvPr/>
          </p:nvCxnSpPr>
          <p:spPr>
            <a:xfrm>
              <a:off x="1930291" y="2615214"/>
              <a:ext cx="1296069" cy="2735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5A4A3019-58F7-4CFB-A2C5-7B1799F4E587}"/>
                </a:ext>
              </a:extLst>
            </p:cNvPr>
            <p:cNvCxnSpPr>
              <a:stCxn id="18" idx="6"/>
              <a:endCxn id="41" idx="2"/>
            </p:cNvCxnSpPr>
            <p:nvPr/>
          </p:nvCxnSpPr>
          <p:spPr>
            <a:xfrm flipV="1">
              <a:off x="1930290" y="2987014"/>
              <a:ext cx="1296070" cy="526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190E47F8-8DF4-4102-BDF6-5B3BA2558860}"/>
                </a:ext>
              </a:extLst>
            </p:cNvPr>
            <p:cNvCxnSpPr>
              <a:stCxn id="18" idx="6"/>
              <a:endCxn id="55" idx="2"/>
            </p:cNvCxnSpPr>
            <p:nvPr/>
          </p:nvCxnSpPr>
          <p:spPr>
            <a:xfrm>
              <a:off x="1930290" y="3513450"/>
              <a:ext cx="1296070" cy="1837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6276D6F-296A-48BA-A47F-7808EB3251ED}"/>
                </a:ext>
              </a:extLst>
            </p:cNvPr>
            <p:cNvSpPr/>
            <p:nvPr/>
          </p:nvSpPr>
          <p:spPr>
            <a:xfrm>
              <a:off x="8724096" y="2197562"/>
              <a:ext cx="260788" cy="24487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endParaRPr lang="en-US" sz="2400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CC9F1D-C61D-4AF6-A335-B28B55EC33DF}"/>
                </a:ext>
              </a:extLst>
            </p:cNvPr>
            <p:cNvSpPr/>
            <p:nvPr/>
          </p:nvSpPr>
          <p:spPr>
            <a:xfrm>
              <a:off x="8718420" y="3127638"/>
              <a:ext cx="260788" cy="24487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endParaRPr lang="en-US" sz="2400" dirty="0"/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C21E8BF3-E7F4-47AE-A63F-A4053929C21C}"/>
                </a:ext>
              </a:extLst>
            </p:cNvPr>
            <p:cNvCxnSpPr>
              <a:stCxn id="156" idx="5"/>
              <a:endCxn id="86" idx="1"/>
            </p:cNvCxnSpPr>
            <p:nvPr/>
          </p:nvCxnSpPr>
          <p:spPr>
            <a:xfrm>
              <a:off x="8946692" y="2406572"/>
              <a:ext cx="85648" cy="1291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F7F47F8-BC38-4815-88CD-44523D70E1D5}"/>
                </a:ext>
              </a:extLst>
            </p:cNvPr>
            <p:cNvCxnSpPr>
              <a:stCxn id="157" idx="5"/>
              <a:endCxn id="100" idx="1"/>
            </p:cNvCxnSpPr>
            <p:nvPr/>
          </p:nvCxnSpPr>
          <p:spPr>
            <a:xfrm>
              <a:off x="8941016" y="3336648"/>
              <a:ext cx="91322" cy="954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B7C6D372-B9AD-4148-9581-84CAAA7E8597}"/>
                </a:ext>
              </a:extLst>
            </p:cNvPr>
            <p:cNvCxnSpPr>
              <a:stCxn id="158" idx="5"/>
              <a:endCxn id="108" idx="1"/>
            </p:cNvCxnSpPr>
            <p:nvPr/>
          </p:nvCxnSpPr>
          <p:spPr>
            <a:xfrm>
              <a:off x="8941016" y="4624834"/>
              <a:ext cx="91321" cy="1068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96D7359-19E3-446E-8F4A-A57C90F566CE}"/>
                </a:ext>
              </a:extLst>
            </p:cNvPr>
            <p:cNvSpPr/>
            <p:nvPr/>
          </p:nvSpPr>
          <p:spPr>
            <a:xfrm>
              <a:off x="8718420" y="4415824"/>
              <a:ext cx="260788" cy="24487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endParaRPr lang="en-US" sz="24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E0AEEC-04E8-49BE-8640-455729423AC6}"/>
                </a:ext>
              </a:extLst>
            </p:cNvPr>
            <p:cNvGrpSpPr/>
            <p:nvPr/>
          </p:nvGrpSpPr>
          <p:grpSpPr>
            <a:xfrm>
              <a:off x="4186550" y="1904106"/>
              <a:ext cx="385731" cy="244870"/>
              <a:chOff x="6585527" y="1588655"/>
              <a:chExt cx="471055" cy="224468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0D214D3-077D-4A53-8113-9A56EF3D80CC}"/>
                  </a:ext>
                </a:extLst>
              </p:cNvPr>
              <p:cNvCxnSpPr/>
              <p:nvPr/>
            </p:nvCxnSpPr>
            <p:spPr>
              <a:xfrm>
                <a:off x="6585527" y="1813123"/>
                <a:ext cx="30621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6C9523C-DD0F-40E3-8446-BFA276DE02EB}"/>
                  </a:ext>
                </a:extLst>
              </p:cNvPr>
              <p:cNvCxnSpPr/>
              <p:nvPr/>
            </p:nvCxnSpPr>
            <p:spPr>
              <a:xfrm flipV="1">
                <a:off x="6891740" y="1588655"/>
                <a:ext cx="164842" cy="22446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C768980-3687-4FA4-8C6F-F9A01AEB9B33}"/>
                </a:ext>
              </a:extLst>
            </p:cNvPr>
            <p:cNvGrpSpPr/>
            <p:nvPr/>
          </p:nvGrpSpPr>
          <p:grpSpPr>
            <a:xfrm>
              <a:off x="4181366" y="2848617"/>
              <a:ext cx="385731" cy="244870"/>
              <a:chOff x="6585527" y="1588655"/>
              <a:chExt cx="471055" cy="224468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E8C6258-FDF7-40F2-BA72-44AC7F7BE11E}"/>
                  </a:ext>
                </a:extLst>
              </p:cNvPr>
              <p:cNvCxnSpPr/>
              <p:nvPr/>
            </p:nvCxnSpPr>
            <p:spPr>
              <a:xfrm>
                <a:off x="6585527" y="1813123"/>
                <a:ext cx="30621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573D9D9-0CB6-44D0-A3D8-6DBA0A3C6683}"/>
                  </a:ext>
                </a:extLst>
              </p:cNvPr>
              <p:cNvCxnSpPr/>
              <p:nvPr/>
            </p:nvCxnSpPr>
            <p:spPr>
              <a:xfrm flipV="1">
                <a:off x="6891740" y="1588655"/>
                <a:ext cx="164842" cy="22446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56439209-B9AB-457C-B789-84DF8778EB9A}"/>
                </a:ext>
              </a:extLst>
            </p:cNvPr>
            <p:cNvGrpSpPr/>
            <p:nvPr/>
          </p:nvGrpSpPr>
          <p:grpSpPr>
            <a:xfrm>
              <a:off x="4181366" y="3783334"/>
              <a:ext cx="385731" cy="244870"/>
              <a:chOff x="6585527" y="1588655"/>
              <a:chExt cx="471055" cy="224468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7EFFD19-AD4C-4BCF-A325-210064C8FA70}"/>
                  </a:ext>
                </a:extLst>
              </p:cNvPr>
              <p:cNvCxnSpPr/>
              <p:nvPr/>
            </p:nvCxnSpPr>
            <p:spPr>
              <a:xfrm>
                <a:off x="6585527" y="1813123"/>
                <a:ext cx="30621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4D8C850E-AEC4-4730-B8F2-C95A0A79CA5A}"/>
                  </a:ext>
                </a:extLst>
              </p:cNvPr>
              <p:cNvCxnSpPr/>
              <p:nvPr/>
            </p:nvCxnSpPr>
            <p:spPr>
              <a:xfrm flipV="1">
                <a:off x="6891740" y="1588655"/>
                <a:ext cx="164842" cy="22446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ACB7DF2-6F3E-464E-B39F-6FA6A5550D55}"/>
                </a:ext>
              </a:extLst>
            </p:cNvPr>
            <p:cNvGrpSpPr/>
            <p:nvPr/>
          </p:nvGrpSpPr>
          <p:grpSpPr>
            <a:xfrm>
              <a:off x="4181366" y="5219347"/>
              <a:ext cx="385731" cy="244870"/>
              <a:chOff x="6585527" y="1588655"/>
              <a:chExt cx="471055" cy="224468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54154DE6-F546-4804-9D93-5CC0FCB00748}"/>
                  </a:ext>
                </a:extLst>
              </p:cNvPr>
              <p:cNvCxnSpPr/>
              <p:nvPr/>
            </p:nvCxnSpPr>
            <p:spPr>
              <a:xfrm>
                <a:off x="6585527" y="1813123"/>
                <a:ext cx="30621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A2C269D-2642-45CA-96F4-906BD002396A}"/>
                  </a:ext>
                </a:extLst>
              </p:cNvPr>
              <p:cNvCxnSpPr/>
              <p:nvPr/>
            </p:nvCxnSpPr>
            <p:spPr>
              <a:xfrm flipV="1">
                <a:off x="6891740" y="1588655"/>
                <a:ext cx="164842" cy="22446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CD2F96A-4607-49D1-BC09-2B2EF3EFEF60}"/>
                </a:ext>
              </a:extLst>
            </p:cNvPr>
            <p:cNvSpPr/>
            <p:nvPr/>
          </p:nvSpPr>
          <p:spPr>
            <a:xfrm>
              <a:off x="6977025" y="1793920"/>
              <a:ext cx="541968" cy="526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4D3E5F4F-3DDF-4C36-BEF2-814DEA120EDC}"/>
                </a:ext>
              </a:extLst>
            </p:cNvPr>
            <p:cNvCxnSpPr>
              <a:cxnSpLocks/>
              <a:stCxn id="148" idx="6"/>
              <a:endCxn id="144" idx="2"/>
            </p:cNvCxnSpPr>
            <p:nvPr/>
          </p:nvCxnSpPr>
          <p:spPr>
            <a:xfrm>
              <a:off x="6636920" y="2057138"/>
              <a:ext cx="340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519956C-E688-4830-BDDD-84DF0E09BAA7}"/>
                </a:ext>
              </a:extLst>
            </p:cNvPr>
            <p:cNvSpPr/>
            <p:nvPr/>
          </p:nvSpPr>
          <p:spPr>
            <a:xfrm>
              <a:off x="6094952" y="1793920"/>
              <a:ext cx="541968" cy="526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400" dirty="0"/>
                <a:t>Σ</a:t>
              </a:r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F8914F1-F5C7-4D67-822D-F0976FE270D5}"/>
                </a:ext>
              </a:extLst>
            </p:cNvPr>
            <p:cNvSpPr/>
            <p:nvPr/>
          </p:nvSpPr>
          <p:spPr>
            <a:xfrm>
              <a:off x="6977026" y="2726661"/>
              <a:ext cx="541968" cy="526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D3D61922-B430-4DF8-A605-2A6274F1556E}"/>
                </a:ext>
              </a:extLst>
            </p:cNvPr>
            <p:cNvCxnSpPr>
              <a:cxnSpLocks/>
              <a:stCxn id="151" idx="6"/>
              <a:endCxn id="149" idx="2"/>
            </p:cNvCxnSpPr>
            <p:nvPr/>
          </p:nvCxnSpPr>
          <p:spPr>
            <a:xfrm>
              <a:off x="6636921" y="2989879"/>
              <a:ext cx="3401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D1877482-16E5-4C4D-8597-80664B3389C5}"/>
                </a:ext>
              </a:extLst>
            </p:cNvPr>
            <p:cNvSpPr/>
            <p:nvPr/>
          </p:nvSpPr>
          <p:spPr>
            <a:xfrm>
              <a:off x="6094953" y="2726661"/>
              <a:ext cx="541968" cy="526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l-GR" sz="2400" dirty="0"/>
                <a:t>Σ</a:t>
              </a:r>
              <a:endParaRPr lang="en-US" dirty="0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2054A53-A4E9-4190-B9AA-69471B2BE984}"/>
                </a:ext>
              </a:extLst>
            </p:cNvPr>
            <p:cNvGrpSpPr/>
            <p:nvPr/>
          </p:nvGrpSpPr>
          <p:grpSpPr>
            <a:xfrm>
              <a:off x="6094953" y="3659401"/>
              <a:ext cx="1424041" cy="526436"/>
              <a:chOff x="3725232" y="1969823"/>
              <a:chExt cx="1424041" cy="526436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3ADD741C-B8A6-4D66-8755-3E36925F144C}"/>
                  </a:ext>
                </a:extLst>
              </p:cNvPr>
              <p:cNvSpPr/>
              <p:nvPr/>
            </p:nvSpPr>
            <p:spPr>
              <a:xfrm>
                <a:off x="4607305" y="1969823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B1D77831-1B03-43DC-ADC2-E21B651AD5E7}"/>
                  </a:ext>
                </a:extLst>
              </p:cNvPr>
              <p:cNvCxnSpPr>
                <a:cxnSpLocks/>
                <a:stCxn id="155" idx="6"/>
                <a:endCxn id="153" idx="2"/>
              </p:cNvCxnSpPr>
              <p:nvPr/>
            </p:nvCxnSpPr>
            <p:spPr>
              <a:xfrm>
                <a:off x="4267200" y="2233041"/>
                <a:ext cx="3401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C61266E4-0EB5-4704-82CC-3A976306136C}"/>
                  </a:ext>
                </a:extLst>
              </p:cNvPr>
              <p:cNvSpPr/>
              <p:nvPr/>
            </p:nvSpPr>
            <p:spPr>
              <a:xfrm>
                <a:off x="3725232" y="1969823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400" dirty="0"/>
                  <a:t>Σ</a:t>
                </a:r>
                <a:endParaRPr lang="en-US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C5AD56AB-939F-48C2-B2E0-748874E74AB4}"/>
                </a:ext>
              </a:extLst>
            </p:cNvPr>
            <p:cNvGrpSpPr/>
            <p:nvPr/>
          </p:nvGrpSpPr>
          <p:grpSpPr>
            <a:xfrm>
              <a:off x="6094953" y="5090607"/>
              <a:ext cx="1424041" cy="526436"/>
              <a:chOff x="3725232" y="1969823"/>
              <a:chExt cx="1424041" cy="526436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32730B2-F0FA-4646-AAB8-B356330C647E}"/>
                  </a:ext>
                </a:extLst>
              </p:cNvPr>
              <p:cNvSpPr/>
              <p:nvPr/>
            </p:nvSpPr>
            <p:spPr>
              <a:xfrm>
                <a:off x="4607305" y="1969823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D9C2DB51-E35A-410B-A437-4921EC683462}"/>
                  </a:ext>
                </a:extLst>
              </p:cNvPr>
              <p:cNvCxnSpPr>
                <a:cxnSpLocks/>
                <a:stCxn id="165" idx="6"/>
                <a:endCxn id="161" idx="2"/>
              </p:cNvCxnSpPr>
              <p:nvPr/>
            </p:nvCxnSpPr>
            <p:spPr>
              <a:xfrm>
                <a:off x="4267200" y="2233041"/>
                <a:ext cx="34010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08ED1327-0F77-4FD8-AD83-115BB3C23D35}"/>
                  </a:ext>
                </a:extLst>
              </p:cNvPr>
              <p:cNvSpPr/>
              <p:nvPr/>
            </p:nvSpPr>
            <p:spPr>
              <a:xfrm>
                <a:off x="3725232" y="1969823"/>
                <a:ext cx="541968" cy="52643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400" dirty="0"/>
                  <a:t>Σ</a:t>
                </a:r>
                <a:endParaRPr lang="en-US" dirty="0"/>
              </a:p>
            </p:txBody>
          </p:sp>
        </p:grp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6F5EBD2E-A0E9-4F6D-BE78-22230F26550B}"/>
                </a:ext>
              </a:extLst>
            </p:cNvPr>
            <p:cNvCxnSpPr>
              <a:cxnSpLocks/>
              <a:stCxn id="169" idx="5"/>
              <a:endCxn id="148" idx="1"/>
            </p:cNvCxnSpPr>
            <p:nvPr/>
          </p:nvCxnSpPr>
          <p:spPr>
            <a:xfrm>
              <a:off x="6099118" y="1742166"/>
              <a:ext cx="75203" cy="1288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259F090-254E-4787-ACB7-D228B19B9A7A}"/>
                </a:ext>
              </a:extLst>
            </p:cNvPr>
            <p:cNvSpPr/>
            <p:nvPr/>
          </p:nvSpPr>
          <p:spPr>
            <a:xfrm>
              <a:off x="5876522" y="1533156"/>
              <a:ext cx="260788" cy="2448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endParaRPr lang="en-US" sz="2400" dirty="0"/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55A53B3-8416-49FF-9AFC-F33AF6C78DD1}"/>
                </a:ext>
              </a:extLst>
            </p:cNvPr>
            <p:cNvCxnSpPr>
              <a:cxnSpLocks/>
              <a:stCxn id="173" idx="5"/>
              <a:endCxn id="151" idx="1"/>
            </p:cNvCxnSpPr>
            <p:nvPr/>
          </p:nvCxnSpPr>
          <p:spPr>
            <a:xfrm>
              <a:off x="6104429" y="2695240"/>
              <a:ext cx="69893" cy="108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02C4AFA4-A5AE-4F32-B212-56D5D6E0BB2C}"/>
                </a:ext>
              </a:extLst>
            </p:cNvPr>
            <p:cNvSpPr/>
            <p:nvPr/>
          </p:nvSpPr>
          <p:spPr>
            <a:xfrm>
              <a:off x="5881833" y="2486230"/>
              <a:ext cx="260788" cy="2448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endParaRPr lang="en-US" sz="2400" dirty="0"/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348720A4-378C-4F35-8D5A-9F4375C0E25F}"/>
                </a:ext>
              </a:extLst>
            </p:cNvPr>
            <p:cNvCxnSpPr>
              <a:cxnSpLocks/>
              <a:stCxn id="177" idx="5"/>
              <a:endCxn id="155" idx="1"/>
            </p:cNvCxnSpPr>
            <p:nvPr/>
          </p:nvCxnSpPr>
          <p:spPr>
            <a:xfrm>
              <a:off x="6099118" y="3595571"/>
              <a:ext cx="75204" cy="1409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DBB0314-850B-4BDF-AADD-2D1C0B8473BC}"/>
                </a:ext>
              </a:extLst>
            </p:cNvPr>
            <p:cNvSpPr/>
            <p:nvPr/>
          </p:nvSpPr>
          <p:spPr>
            <a:xfrm>
              <a:off x="5876522" y="3386561"/>
              <a:ext cx="260788" cy="2448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endParaRPr lang="en-US" sz="2400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BA02B1B5-8C95-4017-86F7-ACC6FE3CDBF7}"/>
                </a:ext>
              </a:extLst>
            </p:cNvPr>
            <p:cNvCxnSpPr>
              <a:cxnSpLocks/>
              <a:stCxn id="181" idx="5"/>
              <a:endCxn id="165" idx="1"/>
            </p:cNvCxnSpPr>
            <p:nvPr/>
          </p:nvCxnSpPr>
          <p:spPr>
            <a:xfrm>
              <a:off x="6099118" y="4977652"/>
              <a:ext cx="75204" cy="190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08752F3-1BFF-4FAD-B5AE-23A15B4D6E94}"/>
                </a:ext>
              </a:extLst>
            </p:cNvPr>
            <p:cNvSpPr/>
            <p:nvPr/>
          </p:nvSpPr>
          <p:spPr>
            <a:xfrm>
              <a:off x="5876522" y="4768642"/>
              <a:ext cx="260788" cy="24487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endParaRPr lang="en-US" sz="2400" dirty="0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92A2CFC3-0E8D-4D29-97AE-8FF17E8705EA}"/>
                </a:ext>
              </a:extLst>
            </p:cNvPr>
            <p:cNvGrpSpPr/>
            <p:nvPr/>
          </p:nvGrpSpPr>
          <p:grpSpPr>
            <a:xfrm>
              <a:off x="7055143" y="1906971"/>
              <a:ext cx="385731" cy="244870"/>
              <a:chOff x="6585527" y="1588655"/>
              <a:chExt cx="471055" cy="224468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494ED3CB-6AE7-42B4-A268-F438097BFFEB}"/>
                  </a:ext>
                </a:extLst>
              </p:cNvPr>
              <p:cNvCxnSpPr/>
              <p:nvPr/>
            </p:nvCxnSpPr>
            <p:spPr>
              <a:xfrm>
                <a:off x="6585527" y="1813123"/>
                <a:ext cx="30621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653CF185-2AAE-47BB-B262-6766716FB361}"/>
                  </a:ext>
                </a:extLst>
              </p:cNvPr>
              <p:cNvCxnSpPr/>
              <p:nvPr/>
            </p:nvCxnSpPr>
            <p:spPr>
              <a:xfrm flipV="1">
                <a:off x="6891740" y="1588655"/>
                <a:ext cx="164842" cy="22446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B68A09C9-5B57-44AE-827C-8E916AB902CB}"/>
                </a:ext>
              </a:extLst>
            </p:cNvPr>
            <p:cNvGrpSpPr/>
            <p:nvPr/>
          </p:nvGrpSpPr>
          <p:grpSpPr>
            <a:xfrm>
              <a:off x="7049959" y="2851482"/>
              <a:ext cx="385731" cy="244870"/>
              <a:chOff x="6585527" y="1588655"/>
              <a:chExt cx="471055" cy="224468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C36CFC5C-2AEC-4DCD-BF48-71512924AB1A}"/>
                  </a:ext>
                </a:extLst>
              </p:cNvPr>
              <p:cNvCxnSpPr/>
              <p:nvPr/>
            </p:nvCxnSpPr>
            <p:spPr>
              <a:xfrm>
                <a:off x="6585527" y="1813123"/>
                <a:ext cx="30621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B7C1DC43-6607-425A-A560-A0B8BC488611}"/>
                  </a:ext>
                </a:extLst>
              </p:cNvPr>
              <p:cNvCxnSpPr/>
              <p:nvPr/>
            </p:nvCxnSpPr>
            <p:spPr>
              <a:xfrm flipV="1">
                <a:off x="6891740" y="1588655"/>
                <a:ext cx="164842" cy="22446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4F812AC3-C056-403E-8838-DC36590AF0D2}"/>
                </a:ext>
              </a:extLst>
            </p:cNvPr>
            <p:cNvGrpSpPr/>
            <p:nvPr/>
          </p:nvGrpSpPr>
          <p:grpSpPr>
            <a:xfrm>
              <a:off x="7049959" y="3786199"/>
              <a:ext cx="385731" cy="244870"/>
              <a:chOff x="6585527" y="1588655"/>
              <a:chExt cx="471055" cy="224468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4859B624-CE5D-4C77-B04B-683CB63F87F3}"/>
                  </a:ext>
                </a:extLst>
              </p:cNvPr>
              <p:cNvCxnSpPr/>
              <p:nvPr/>
            </p:nvCxnSpPr>
            <p:spPr>
              <a:xfrm>
                <a:off x="6585527" y="1813123"/>
                <a:ext cx="30621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4F6E0EC5-CD37-4BAC-890A-DD9692CF1429}"/>
                  </a:ext>
                </a:extLst>
              </p:cNvPr>
              <p:cNvCxnSpPr/>
              <p:nvPr/>
            </p:nvCxnSpPr>
            <p:spPr>
              <a:xfrm flipV="1">
                <a:off x="6891740" y="1588655"/>
                <a:ext cx="164842" cy="22446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DDBDC61-1751-45A6-84DE-4BD2AAD58DC7}"/>
                </a:ext>
              </a:extLst>
            </p:cNvPr>
            <p:cNvGrpSpPr/>
            <p:nvPr/>
          </p:nvGrpSpPr>
          <p:grpSpPr>
            <a:xfrm>
              <a:off x="7049959" y="5222212"/>
              <a:ext cx="385731" cy="244870"/>
              <a:chOff x="6585527" y="1588655"/>
              <a:chExt cx="471055" cy="224468"/>
            </a:xfrm>
          </p:grpSpPr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F09111D-9F64-4389-B3D0-EBF0B12627B3}"/>
                  </a:ext>
                </a:extLst>
              </p:cNvPr>
              <p:cNvCxnSpPr/>
              <p:nvPr/>
            </p:nvCxnSpPr>
            <p:spPr>
              <a:xfrm>
                <a:off x="6585527" y="1813123"/>
                <a:ext cx="306213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10DBC766-D35A-4AD8-A599-63C5D9C5BCBD}"/>
                  </a:ext>
                </a:extLst>
              </p:cNvPr>
              <p:cNvCxnSpPr/>
              <p:nvPr/>
            </p:nvCxnSpPr>
            <p:spPr>
              <a:xfrm flipV="1">
                <a:off x="6891740" y="1588655"/>
                <a:ext cx="164842" cy="22446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B5423DF-77D8-4965-8F2D-B4862C128AF6}"/>
                </a:ext>
              </a:extLst>
            </p:cNvPr>
            <p:cNvCxnSpPr>
              <a:stCxn id="26" idx="6"/>
              <a:endCxn id="148" idx="2"/>
            </p:cNvCxnSpPr>
            <p:nvPr/>
          </p:nvCxnSpPr>
          <p:spPr>
            <a:xfrm>
              <a:off x="4650400" y="2054273"/>
              <a:ext cx="1444552" cy="2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75F6D5D-44D4-44A8-93D9-B34EBB3A0F74}"/>
                </a:ext>
              </a:extLst>
            </p:cNvPr>
            <p:cNvCxnSpPr>
              <a:stCxn id="26" idx="6"/>
              <a:endCxn id="151" idx="2"/>
            </p:cNvCxnSpPr>
            <p:nvPr/>
          </p:nvCxnSpPr>
          <p:spPr>
            <a:xfrm>
              <a:off x="4650400" y="2054273"/>
              <a:ext cx="1444553" cy="935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613748C-F023-404D-AF98-35E51EF52C6C}"/>
                </a:ext>
              </a:extLst>
            </p:cNvPr>
            <p:cNvCxnSpPr>
              <a:stCxn id="26" idx="6"/>
              <a:endCxn id="155" idx="2"/>
            </p:cNvCxnSpPr>
            <p:nvPr/>
          </p:nvCxnSpPr>
          <p:spPr>
            <a:xfrm>
              <a:off x="4650400" y="2054273"/>
              <a:ext cx="1444553" cy="18683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BF85EE-88FC-4E15-8F48-4BC4D4F6BFBB}"/>
                </a:ext>
              </a:extLst>
            </p:cNvPr>
            <p:cNvCxnSpPr>
              <a:stCxn id="26" idx="6"/>
              <a:endCxn id="165" idx="2"/>
            </p:cNvCxnSpPr>
            <p:nvPr/>
          </p:nvCxnSpPr>
          <p:spPr>
            <a:xfrm>
              <a:off x="4650400" y="2054273"/>
              <a:ext cx="1444553" cy="3299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80E0B9D-6220-4B6D-AA5B-ABED12FB099C}"/>
                </a:ext>
              </a:extLst>
            </p:cNvPr>
            <p:cNvCxnSpPr>
              <a:stCxn id="39" idx="6"/>
              <a:endCxn id="148" idx="2"/>
            </p:cNvCxnSpPr>
            <p:nvPr/>
          </p:nvCxnSpPr>
          <p:spPr>
            <a:xfrm flipV="1">
              <a:off x="4650401" y="2057138"/>
              <a:ext cx="1444551" cy="929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563EA6A-24A0-4E90-87E3-3BC6F09D6A33}"/>
                </a:ext>
              </a:extLst>
            </p:cNvPr>
            <p:cNvCxnSpPr>
              <a:stCxn id="39" idx="6"/>
              <a:endCxn id="151" idx="2"/>
            </p:cNvCxnSpPr>
            <p:nvPr/>
          </p:nvCxnSpPr>
          <p:spPr>
            <a:xfrm>
              <a:off x="4650401" y="2987014"/>
              <a:ext cx="1444552" cy="2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5566682-0F94-4609-9FCA-ABCB1965C927}"/>
                </a:ext>
              </a:extLst>
            </p:cNvPr>
            <p:cNvCxnSpPr>
              <a:stCxn id="39" idx="6"/>
              <a:endCxn id="155" idx="2"/>
            </p:cNvCxnSpPr>
            <p:nvPr/>
          </p:nvCxnSpPr>
          <p:spPr>
            <a:xfrm>
              <a:off x="4650401" y="2987014"/>
              <a:ext cx="1444552" cy="9356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B414A6A-914A-496F-8D66-BB8F99FD0496}"/>
                </a:ext>
              </a:extLst>
            </p:cNvPr>
            <p:cNvCxnSpPr>
              <a:stCxn id="39" idx="6"/>
              <a:endCxn id="165" idx="2"/>
            </p:cNvCxnSpPr>
            <p:nvPr/>
          </p:nvCxnSpPr>
          <p:spPr>
            <a:xfrm>
              <a:off x="4650401" y="2987014"/>
              <a:ext cx="1444552" cy="2366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B62878E-9667-4B16-AAC7-3C873B73305D}"/>
                </a:ext>
              </a:extLst>
            </p:cNvPr>
            <p:cNvCxnSpPr>
              <a:stCxn id="46" idx="6"/>
              <a:endCxn id="148" idx="2"/>
            </p:cNvCxnSpPr>
            <p:nvPr/>
          </p:nvCxnSpPr>
          <p:spPr>
            <a:xfrm flipV="1">
              <a:off x="4650401" y="2057138"/>
              <a:ext cx="1444551" cy="1862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BA35B27-B782-4389-ADCD-655E8DCEB3B9}"/>
                </a:ext>
              </a:extLst>
            </p:cNvPr>
            <p:cNvCxnSpPr>
              <a:stCxn id="46" idx="6"/>
              <a:endCxn id="151" idx="2"/>
            </p:cNvCxnSpPr>
            <p:nvPr/>
          </p:nvCxnSpPr>
          <p:spPr>
            <a:xfrm flipV="1">
              <a:off x="4650401" y="2989879"/>
              <a:ext cx="1444552" cy="9298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9BE25DF-D690-41B7-9CB3-E9868FE985EB}"/>
                </a:ext>
              </a:extLst>
            </p:cNvPr>
            <p:cNvCxnSpPr>
              <a:stCxn id="46" idx="6"/>
              <a:endCxn id="155" idx="2"/>
            </p:cNvCxnSpPr>
            <p:nvPr/>
          </p:nvCxnSpPr>
          <p:spPr>
            <a:xfrm>
              <a:off x="4650401" y="3919754"/>
              <a:ext cx="1444552" cy="2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FFAF609-1CA5-48C5-8477-F9CAE7973407}"/>
                </a:ext>
              </a:extLst>
            </p:cNvPr>
            <p:cNvCxnSpPr>
              <a:stCxn id="46" idx="6"/>
              <a:endCxn id="165" idx="2"/>
            </p:cNvCxnSpPr>
            <p:nvPr/>
          </p:nvCxnSpPr>
          <p:spPr>
            <a:xfrm>
              <a:off x="4650401" y="3919754"/>
              <a:ext cx="1444552" cy="14340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9B0D870-C197-47D5-80E3-1506FDF3B8CC}"/>
                </a:ext>
              </a:extLst>
            </p:cNvPr>
            <p:cNvCxnSpPr>
              <a:stCxn id="53" idx="6"/>
              <a:endCxn id="148" idx="2"/>
            </p:cNvCxnSpPr>
            <p:nvPr/>
          </p:nvCxnSpPr>
          <p:spPr>
            <a:xfrm flipV="1">
              <a:off x="4650401" y="2057138"/>
              <a:ext cx="1444551" cy="3293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64F83AC-412A-46AA-8B52-F013FAC2CCAA}"/>
                </a:ext>
              </a:extLst>
            </p:cNvPr>
            <p:cNvCxnSpPr>
              <a:stCxn id="53" idx="6"/>
              <a:endCxn id="151" idx="2"/>
            </p:cNvCxnSpPr>
            <p:nvPr/>
          </p:nvCxnSpPr>
          <p:spPr>
            <a:xfrm flipV="1">
              <a:off x="4650401" y="2989879"/>
              <a:ext cx="1444552" cy="23610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D6ACCE6-958D-427E-BF15-7AF7ABC3089D}"/>
                </a:ext>
              </a:extLst>
            </p:cNvPr>
            <p:cNvCxnSpPr>
              <a:stCxn id="53" idx="6"/>
              <a:endCxn id="155" idx="2"/>
            </p:cNvCxnSpPr>
            <p:nvPr/>
          </p:nvCxnSpPr>
          <p:spPr>
            <a:xfrm flipV="1">
              <a:off x="4650401" y="3922619"/>
              <a:ext cx="1444552" cy="1428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48AE155-08E3-4167-ABD7-27BFF074725F}"/>
                </a:ext>
              </a:extLst>
            </p:cNvPr>
            <p:cNvCxnSpPr>
              <a:stCxn id="53" idx="6"/>
              <a:endCxn id="165" idx="2"/>
            </p:cNvCxnSpPr>
            <p:nvPr/>
          </p:nvCxnSpPr>
          <p:spPr>
            <a:xfrm>
              <a:off x="4650401" y="5350960"/>
              <a:ext cx="1444552" cy="2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717B2281-A41A-4BC6-A0DB-41D2FF6181D6}"/>
                </a:ext>
              </a:extLst>
            </p:cNvPr>
            <p:cNvCxnSpPr>
              <a:endCxn id="86" idx="2"/>
            </p:cNvCxnSpPr>
            <p:nvPr/>
          </p:nvCxnSpPr>
          <p:spPr>
            <a:xfrm>
              <a:off x="7518993" y="2148976"/>
              <a:ext cx="1433978" cy="5729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C43D10B-B400-44AF-8CF1-C3D0A6ECBB3F}"/>
                </a:ext>
              </a:extLst>
            </p:cNvPr>
            <p:cNvCxnSpPr>
              <a:endCxn id="100" idx="2"/>
            </p:cNvCxnSpPr>
            <p:nvPr/>
          </p:nvCxnSpPr>
          <p:spPr>
            <a:xfrm>
              <a:off x="7556637" y="2195440"/>
              <a:ext cx="1396332" cy="1422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94FC15A-64C8-426C-9A5D-5AB5C22EB1C9}"/>
                </a:ext>
              </a:extLst>
            </p:cNvPr>
            <p:cNvCxnSpPr>
              <a:endCxn id="108" idx="2"/>
            </p:cNvCxnSpPr>
            <p:nvPr/>
          </p:nvCxnSpPr>
          <p:spPr>
            <a:xfrm>
              <a:off x="7570320" y="2197562"/>
              <a:ext cx="1382648" cy="2720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EB3A00AB-586E-4779-9680-3E4FC8A09AAD}"/>
                </a:ext>
              </a:extLst>
            </p:cNvPr>
            <p:cNvCxnSpPr>
              <a:stCxn id="149" idx="6"/>
            </p:cNvCxnSpPr>
            <p:nvPr/>
          </p:nvCxnSpPr>
          <p:spPr>
            <a:xfrm flipV="1">
              <a:off x="7518994" y="2721876"/>
              <a:ext cx="1370695" cy="2680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C51DFE41-B12B-4C16-9A96-09CCC63C293E}"/>
                </a:ext>
              </a:extLst>
            </p:cNvPr>
            <p:cNvCxnSpPr>
              <a:stCxn id="149" idx="6"/>
              <a:endCxn id="100" idx="2"/>
            </p:cNvCxnSpPr>
            <p:nvPr/>
          </p:nvCxnSpPr>
          <p:spPr>
            <a:xfrm>
              <a:off x="7518994" y="2989879"/>
              <a:ext cx="1433975" cy="628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058D44AE-EDE9-4AEC-8C65-8C9806E04096}"/>
                </a:ext>
              </a:extLst>
            </p:cNvPr>
            <p:cNvCxnSpPr>
              <a:stCxn id="149" idx="6"/>
              <a:endCxn id="108" idx="2"/>
            </p:cNvCxnSpPr>
            <p:nvPr/>
          </p:nvCxnSpPr>
          <p:spPr>
            <a:xfrm>
              <a:off x="7518994" y="2989879"/>
              <a:ext cx="1433974" cy="1927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9A948DF3-50D5-4C2A-AD03-ADB7EB9011A2}"/>
                </a:ext>
              </a:extLst>
            </p:cNvPr>
            <p:cNvCxnSpPr>
              <a:stCxn id="153" idx="6"/>
              <a:endCxn id="86" idx="2"/>
            </p:cNvCxnSpPr>
            <p:nvPr/>
          </p:nvCxnSpPr>
          <p:spPr>
            <a:xfrm flipV="1">
              <a:off x="7518994" y="2721876"/>
              <a:ext cx="1433977" cy="1200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EA8C0216-0946-4702-BEA0-C4EA0C97C751}"/>
                </a:ext>
              </a:extLst>
            </p:cNvPr>
            <p:cNvCxnSpPr>
              <a:stCxn id="153" idx="6"/>
            </p:cNvCxnSpPr>
            <p:nvPr/>
          </p:nvCxnSpPr>
          <p:spPr>
            <a:xfrm flipV="1">
              <a:off x="7518994" y="3628566"/>
              <a:ext cx="1370695" cy="2940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0855EDFC-CD1D-4104-8D1A-82B515AFF76D}"/>
                </a:ext>
              </a:extLst>
            </p:cNvPr>
            <p:cNvCxnSpPr>
              <a:stCxn id="153" idx="6"/>
              <a:endCxn id="108" idx="2"/>
            </p:cNvCxnSpPr>
            <p:nvPr/>
          </p:nvCxnSpPr>
          <p:spPr>
            <a:xfrm>
              <a:off x="7518994" y="3922619"/>
              <a:ext cx="1433974" cy="995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57F8DCFF-9954-446C-8E30-706C38220EA1}"/>
                </a:ext>
              </a:extLst>
            </p:cNvPr>
            <p:cNvCxnSpPr>
              <a:stCxn id="161" idx="6"/>
              <a:endCxn id="86" idx="2"/>
            </p:cNvCxnSpPr>
            <p:nvPr/>
          </p:nvCxnSpPr>
          <p:spPr>
            <a:xfrm flipV="1">
              <a:off x="7518994" y="2721876"/>
              <a:ext cx="1433977" cy="263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D81AB794-C5D8-4F69-A6FE-5E04870F18E5}"/>
                </a:ext>
              </a:extLst>
            </p:cNvPr>
            <p:cNvCxnSpPr>
              <a:stCxn id="161" idx="6"/>
              <a:endCxn id="100" idx="2"/>
            </p:cNvCxnSpPr>
            <p:nvPr/>
          </p:nvCxnSpPr>
          <p:spPr>
            <a:xfrm flipV="1">
              <a:off x="7518994" y="3618192"/>
              <a:ext cx="1433975" cy="1735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D40A2859-FBAA-49A1-A73C-446638FAD17F}"/>
                </a:ext>
              </a:extLst>
            </p:cNvPr>
            <p:cNvCxnSpPr>
              <a:stCxn id="161" idx="6"/>
              <a:endCxn id="108" idx="2"/>
            </p:cNvCxnSpPr>
            <p:nvPr/>
          </p:nvCxnSpPr>
          <p:spPr>
            <a:xfrm flipV="1">
              <a:off x="7518994" y="4917828"/>
              <a:ext cx="1433974" cy="4359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5868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E9BE-DE7C-47F4-A0D1-361A67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C3E12-27C5-400E-9003-391C8187C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neural network with more than one hidden layer is considered a deep network</a:t>
            </a:r>
          </a:p>
          <a:p>
            <a:r>
              <a:rPr lang="en-US" dirty="0"/>
              <a:t>Dense networks have each layer connected to every node in the previous layer</a:t>
            </a:r>
          </a:p>
          <a:p>
            <a:pPr lvl="1"/>
            <a:r>
              <a:rPr lang="en-US" dirty="0"/>
              <a:t>There are variants with partially connected networks, shortcut connections</a:t>
            </a:r>
          </a:p>
          <a:p>
            <a:r>
              <a:rPr lang="en-US" dirty="0"/>
              <a:t>The number of nodes on every layer is arbitrary</a:t>
            </a:r>
          </a:p>
          <a:p>
            <a:pPr lvl="1"/>
            <a:r>
              <a:rPr lang="en-US" dirty="0"/>
              <a:t>Usually people use the same number of nodes on every hidden layer</a:t>
            </a:r>
          </a:p>
          <a:p>
            <a:pPr lvl="1"/>
            <a:r>
              <a:rPr lang="en-US" dirty="0"/>
              <a:t>You can also use a funnel (gradually decrease the number of nodes)</a:t>
            </a:r>
          </a:p>
          <a:p>
            <a:r>
              <a:rPr lang="en-US" dirty="0"/>
              <a:t>The activation function for each hidden layer is arbitrary</a:t>
            </a:r>
          </a:p>
          <a:p>
            <a:pPr lvl="1"/>
            <a:r>
              <a:rPr lang="en-US" dirty="0"/>
              <a:t>Usually kept the same for all hidden layers</a:t>
            </a:r>
          </a:p>
        </p:txBody>
      </p:sp>
    </p:spTree>
    <p:extLst>
      <p:ext uri="{BB962C8B-B14F-4D97-AF65-F5344CB8AC3E}">
        <p14:creationId xmlns:p14="http://schemas.microsoft.com/office/powerpoint/2010/main" val="222405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D882-8650-4F12-A6EA-37FB7001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7412A-8952-4F94-A561-C81350AC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efficient than shallow networks</a:t>
            </a:r>
          </a:p>
          <a:p>
            <a:pPr lvl="1"/>
            <a:r>
              <a:rPr lang="en-US" dirty="0"/>
              <a:t>Increasing the number of layers can be more effective than increasing the number of neurons per layer</a:t>
            </a:r>
          </a:p>
          <a:p>
            <a:r>
              <a:rPr lang="en-US" dirty="0"/>
              <a:t>By stacking layers, we can connect more neurons with less total weights than on a shallow network</a:t>
            </a:r>
          </a:p>
          <a:p>
            <a:pPr lvl="1"/>
            <a:r>
              <a:rPr lang="en-US" dirty="0"/>
              <a:t>Easier to train</a:t>
            </a:r>
          </a:p>
          <a:p>
            <a:pPr lvl="1"/>
            <a:r>
              <a:rPr lang="en-US" dirty="0"/>
              <a:t>Can lose learning power</a:t>
            </a:r>
          </a:p>
          <a:p>
            <a:r>
              <a:rPr lang="en-US" dirty="0"/>
              <a:t>The compound effect of stacked neurons allows for more complex responses with less neurons</a:t>
            </a:r>
          </a:p>
          <a:p>
            <a:pPr lvl="1"/>
            <a:r>
              <a:rPr lang="en-US" dirty="0"/>
              <a:t>Can improve results with the same number of neurons</a:t>
            </a:r>
          </a:p>
          <a:p>
            <a:pPr lvl="1"/>
            <a:r>
              <a:rPr lang="en-US" dirty="0"/>
              <a:t>Usually  2 or 3 layers are enough to obtain this benefit</a:t>
            </a:r>
          </a:p>
        </p:txBody>
      </p:sp>
    </p:spTree>
    <p:extLst>
      <p:ext uri="{BB962C8B-B14F-4D97-AF65-F5344CB8AC3E}">
        <p14:creationId xmlns:p14="http://schemas.microsoft.com/office/powerpoint/2010/main" val="964606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D421-5E89-4086-A5BA-BDE09594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99B8-620F-4592-81B2-3314F35FD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Compare:</a:t>
            </a:r>
          </a:p>
          <a:p>
            <a:pPr lvl="1"/>
            <a:r>
              <a:rPr lang="en-US" dirty="0"/>
              <a:t>A 2-layer network for MNIST with 200 nodes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Each of the 200 hidden nodes has 784 weights (one for each input)</a:t>
            </a:r>
          </a:p>
          <a:p>
            <a:pPr lvl="3"/>
            <a:r>
              <a:rPr lang="en-US" dirty="0"/>
              <a:t>156,800 weights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Each of the 10 output nodes has 200 weights</a:t>
            </a:r>
          </a:p>
          <a:p>
            <a:pPr lvl="3"/>
            <a:r>
              <a:rPr lang="en-US" dirty="0"/>
              <a:t>2,000 weights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Total:</a:t>
            </a:r>
          </a:p>
          <a:p>
            <a:pPr lvl="3"/>
            <a:r>
              <a:rPr lang="en-US" dirty="0"/>
              <a:t>158,800 weights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A 3-layer network for MNIST with 100 + 100 nodes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The first layer (100 nodes) have 784 weights</a:t>
            </a:r>
          </a:p>
          <a:p>
            <a:pPr lvl="3"/>
            <a:r>
              <a:rPr lang="en-US" dirty="0"/>
              <a:t>78,400 weights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The second layer (100 nodes) have 100 weights</a:t>
            </a:r>
          </a:p>
          <a:p>
            <a:pPr lvl="3"/>
            <a:r>
              <a:rPr lang="en-US" dirty="0"/>
              <a:t>10,000 weights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The output layer (10 nodes) have 100 weights</a:t>
            </a:r>
          </a:p>
          <a:p>
            <a:pPr lvl="3"/>
            <a:r>
              <a:rPr lang="en-US" dirty="0"/>
              <a:t>1,000 weights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Total:</a:t>
            </a:r>
          </a:p>
          <a:p>
            <a:pPr lvl="3"/>
            <a:r>
              <a:rPr lang="en-US" dirty="0"/>
              <a:t>89,400 weights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ED590E-ADB1-4DDA-9856-3E4716DD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353" y="4001294"/>
            <a:ext cx="4008562" cy="1594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46BC3-C8BD-4E60-A3D6-1EE65C1DC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315" y="1825625"/>
            <a:ext cx="2952398" cy="16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32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45F9-0CD8-4AD7-B6CD-1F0A43AB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AD41B1-F8D2-4ECD-87F8-3B4783F7EF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488729" cy="415110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total number of weights for a network with:</a:t>
                </a:r>
              </a:p>
              <a:p>
                <a:pPr lvl="2"/>
                <a:r>
                  <a:rPr lang="en-US" dirty="0"/>
                  <a:t>I inputs</a:t>
                </a:r>
              </a:p>
              <a:p>
                <a:pPr lvl="2"/>
                <a:r>
                  <a:rPr lang="en-US" dirty="0"/>
                  <a:t>O outputs</a:t>
                </a:r>
              </a:p>
              <a:p>
                <a:pPr lvl="2"/>
                <a:r>
                  <a:rPr lang="en-US" dirty="0"/>
                  <a:t>N total hidden neurons</a:t>
                </a:r>
              </a:p>
              <a:p>
                <a:pPr lvl="2"/>
                <a:r>
                  <a:rPr lang="en-US" dirty="0"/>
                  <a:t>L hidden layers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neurons per layer</a:t>
                </a:r>
              </a:p>
              <a:p>
                <a:r>
                  <a:rPr lang="en-US" dirty="0"/>
                  <a:t>Is: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N, I &amp; O are constant.  W is a function of 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AD41B1-F8D2-4ECD-87F8-3B4783F7EF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488729" cy="4151105"/>
              </a:xfrm>
              <a:blipFill>
                <a:blip r:embed="rId2"/>
                <a:stretch>
                  <a:fillRect l="-1408" t="-36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650DB6-5186-4B49-BDF0-49380CAC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888" y="2469994"/>
            <a:ext cx="4822508" cy="19180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6011BF-E9F0-4435-9E30-84668460C5A4}"/>
                  </a:ext>
                </a:extLst>
              </p:cNvPr>
              <p:cNvSpPr txBox="1"/>
              <p:nvPr/>
            </p:nvSpPr>
            <p:spPr>
              <a:xfrm>
                <a:off x="8169789" y="1743779"/>
                <a:ext cx="633984" cy="61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6011BF-E9F0-4435-9E30-84668460C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9789" y="1743779"/>
                <a:ext cx="633984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AE38D4F-3071-4CCD-A0D4-1FA0FE2D3E1F}"/>
              </a:ext>
            </a:extLst>
          </p:cNvPr>
          <p:cNvSpPr txBox="1"/>
          <p:nvPr/>
        </p:nvSpPr>
        <p:spPr>
          <a:xfrm>
            <a:off x="7210584" y="2243539"/>
            <a:ext cx="426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C7AA2-7B4F-422B-96E2-6B402ED204E5}"/>
              </a:ext>
            </a:extLst>
          </p:cNvPr>
          <p:cNvSpPr txBox="1"/>
          <p:nvPr/>
        </p:nvSpPr>
        <p:spPr>
          <a:xfrm>
            <a:off x="10737773" y="2177487"/>
            <a:ext cx="35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D50545-6EC4-4145-8D68-13A28A302FCC}"/>
                  </a:ext>
                </a:extLst>
              </p:cNvPr>
              <p:cNvSpPr txBox="1"/>
              <p:nvPr/>
            </p:nvSpPr>
            <p:spPr>
              <a:xfrm>
                <a:off x="9188458" y="1743779"/>
                <a:ext cx="633984" cy="61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D50545-6EC4-4145-8D68-13A28A302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458" y="1743779"/>
                <a:ext cx="633984" cy="618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626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45F9-0CD8-4AD7-B6CD-1F0A43AB5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41B1-F8D2-4ECD-87F8-3B4783F7E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225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there are many inputs (I &gt; N):</a:t>
            </a:r>
          </a:p>
          <a:p>
            <a:pPr lvl="1"/>
            <a:r>
              <a:rPr lang="en-US" dirty="0"/>
              <a:t>W decreases with L</a:t>
            </a:r>
          </a:p>
          <a:p>
            <a:r>
              <a:rPr lang="en-US" dirty="0"/>
              <a:t>If there are few inputs (I &lt; N):</a:t>
            </a:r>
          </a:p>
          <a:p>
            <a:pPr lvl="1"/>
            <a:r>
              <a:rPr lang="en-US" dirty="0"/>
              <a:t>W first increases and then decreases with L</a:t>
            </a:r>
          </a:p>
          <a:p>
            <a:r>
              <a:rPr lang="en-US" dirty="0"/>
              <a:t>Having fewer weights:</a:t>
            </a:r>
          </a:p>
          <a:p>
            <a:pPr lvl="1"/>
            <a:r>
              <a:rPr lang="en-US" dirty="0"/>
              <a:t>Reduces training time</a:t>
            </a:r>
          </a:p>
          <a:p>
            <a:pPr lvl="1"/>
            <a:r>
              <a:rPr lang="en-US" dirty="0"/>
              <a:t>Reduces learning power</a:t>
            </a:r>
          </a:p>
          <a:p>
            <a:r>
              <a:rPr lang="en-US" dirty="0"/>
              <a:t>More layers also means more per-layer processing</a:t>
            </a:r>
          </a:p>
          <a:p>
            <a:pPr lvl="1"/>
            <a:r>
              <a:rPr lang="en-US" dirty="0"/>
              <a:t>More back-propagation steps</a:t>
            </a:r>
          </a:p>
          <a:p>
            <a:pPr lvl="1"/>
            <a:r>
              <a:rPr lang="en-US" dirty="0"/>
              <a:t>Slower gradient computations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D7779-7096-44C4-8B41-584E1E91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55" y="4001294"/>
            <a:ext cx="3294408" cy="2451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E9451B-78FC-44A4-B8BF-0ABAFC5A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454" y="1128929"/>
            <a:ext cx="3325309" cy="24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F83A-3744-42E9-ADA8-91579B53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50C63-3668-4899-9254-0D47E0284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becados</a:t>
            </a:r>
            <a:r>
              <a:rPr lang="en-US" dirty="0"/>
              <a:t> por el MICITT, una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finalizado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, es </a:t>
            </a:r>
            <a:r>
              <a:rPr lang="en-US" dirty="0" err="1"/>
              <a:t>obligatorio</a:t>
            </a:r>
            <a:r>
              <a:rPr lang="en-US" dirty="0"/>
              <a:t> </a:t>
            </a:r>
            <a:r>
              <a:rPr lang="en-US" dirty="0" err="1"/>
              <a:t>llenar</a:t>
            </a:r>
            <a:r>
              <a:rPr lang="en-US" dirty="0"/>
              <a:t> el </a:t>
            </a:r>
            <a:r>
              <a:rPr lang="en-US" dirty="0" err="1"/>
              <a:t>formulario</a:t>
            </a:r>
            <a:r>
              <a:rPr lang="en-US" dirty="0"/>
              <a:t> de </a:t>
            </a:r>
            <a:r>
              <a:rPr lang="en-US" dirty="0" err="1"/>
              <a:t>evaluación</a:t>
            </a:r>
            <a:r>
              <a:rPr lang="en-US" dirty="0"/>
              <a:t> del </a:t>
            </a:r>
            <a:r>
              <a:rPr lang="en-US" dirty="0" err="1"/>
              <a:t>curso</a:t>
            </a:r>
            <a:r>
              <a:rPr lang="en-US" dirty="0"/>
              <a:t> e instructor que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localizar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siguiente</a:t>
            </a:r>
            <a:r>
              <a:rPr lang="en-US" dirty="0"/>
              <a:t> enlace:</a:t>
            </a:r>
          </a:p>
          <a:p>
            <a:pPr lvl="1"/>
            <a:r>
              <a:rPr lang="en-US" u="sng" dirty="0">
                <a:hlinkClick r:id="rId2"/>
              </a:rPr>
              <a:t>http://www.conicit.go.cr/tramites/Seguimiento_PINN.aspx</a:t>
            </a:r>
            <a:r>
              <a:rPr lang="en-US" dirty="0"/>
              <a:t>. 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Buscar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s-ES" i="1" dirty="0">
                <a:solidFill>
                  <a:schemeClr val="tx1"/>
                </a:solidFill>
              </a:rPr>
              <a:t>Formulario de evaluación del curso o módulo y del Instructor</a:t>
            </a:r>
            <a:r>
              <a:rPr lang="en-US" dirty="0">
                <a:solidFill>
                  <a:schemeClr val="tx1"/>
                </a:solidFill>
              </a:rPr>
              <a:t>”, y </a:t>
            </a:r>
            <a:r>
              <a:rPr lang="en-US" dirty="0" err="1">
                <a:solidFill>
                  <a:schemeClr val="tx1"/>
                </a:solidFill>
              </a:rPr>
              <a:t>seguir</a:t>
            </a:r>
            <a:r>
              <a:rPr lang="en-US" dirty="0">
                <a:solidFill>
                  <a:schemeClr val="tx1"/>
                </a:solidFill>
              </a:rPr>
              <a:t> el </a:t>
            </a:r>
            <a:r>
              <a:rPr lang="en-US" dirty="0" err="1">
                <a:solidFill>
                  <a:schemeClr val="tx1"/>
                </a:solidFill>
              </a:rPr>
              <a:t>vínculo</a:t>
            </a:r>
            <a:r>
              <a:rPr lang="en-US" dirty="0">
                <a:solidFill>
                  <a:schemeClr val="tx1"/>
                </a:solidFill>
              </a:rPr>
              <a:t> al </a:t>
            </a:r>
            <a:r>
              <a:rPr lang="en-US" dirty="0" err="1">
                <a:solidFill>
                  <a:schemeClr val="tx1"/>
                </a:solidFill>
              </a:rPr>
              <a:t>formulario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electrónico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/>
              <a:t>Necesito</a:t>
            </a:r>
            <a:r>
              <a:rPr lang="en-US" dirty="0"/>
              <a:t>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firmen</a:t>
            </a:r>
            <a:r>
              <a:rPr lang="en-US" dirty="0"/>
              <a:t> la hoja </a:t>
            </a:r>
            <a:r>
              <a:rPr lang="en-US" dirty="0" err="1"/>
              <a:t>denominada</a:t>
            </a:r>
            <a:r>
              <a:rPr lang="en-US" dirty="0"/>
              <a:t> “Lista de </a:t>
            </a:r>
            <a:r>
              <a:rPr lang="en-US" dirty="0" err="1"/>
              <a:t>confirmación</a:t>
            </a:r>
            <a:r>
              <a:rPr lang="en-US" dirty="0"/>
              <a:t> de </a:t>
            </a:r>
            <a:r>
              <a:rPr lang="en-US" dirty="0" err="1"/>
              <a:t>requerimiento</a:t>
            </a:r>
            <a:r>
              <a:rPr lang="en-US" dirty="0"/>
              <a:t> de </a:t>
            </a:r>
            <a:r>
              <a:rPr lang="en-US" dirty="0" err="1"/>
              <a:t>evaluación</a:t>
            </a:r>
            <a:r>
              <a:rPr lang="en-US" dirty="0"/>
              <a:t> final y del instructor”</a:t>
            </a:r>
          </a:p>
          <a:p>
            <a:pPr lvl="1"/>
            <a:r>
              <a:rPr lang="en-US" dirty="0"/>
              <a:t>Tengo 42 </a:t>
            </a:r>
            <a:r>
              <a:rPr lang="en-US" dirty="0" err="1"/>
              <a:t>firmas</a:t>
            </a:r>
            <a:r>
              <a:rPr lang="en-US" dirty="0"/>
              <a:t>.  Deben ser 47.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82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D71D-4570-48B0-962E-EB01CE0D2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Deep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34B94-A348-4282-B0F6-C094B7076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Vanishing gradients</a:t>
            </a:r>
          </a:p>
          <a:p>
            <a:pPr lvl="1"/>
            <a:r>
              <a:rPr lang="en-US" dirty="0"/>
              <a:t>Difficulty propagating the error gradients from the outer layers to the inner layers </a:t>
            </a:r>
          </a:p>
          <a:p>
            <a:pPr lvl="1"/>
            <a:r>
              <a:rPr lang="en-US" dirty="0"/>
              <a:t>Was improved by: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Use of non-saturating activation functions (</a:t>
            </a:r>
            <a:r>
              <a:rPr lang="en-US" dirty="0" err="1">
                <a:solidFill>
                  <a:schemeClr val="tx1"/>
                </a:solidFill>
              </a:rPr>
              <a:t>ReLU</a:t>
            </a:r>
            <a:r>
              <a:rPr lang="en-US" dirty="0">
                <a:solidFill>
                  <a:schemeClr val="tx1"/>
                </a:solidFill>
              </a:rPr>
              <a:t>, ELU)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Better initialization of weights (Xavier &amp; He initialization)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Adaptive optimization schemes (Adam, </a:t>
            </a:r>
            <a:r>
              <a:rPr lang="en-US" dirty="0" err="1">
                <a:solidFill>
                  <a:schemeClr val="tx1"/>
                </a:solidFill>
              </a:rPr>
              <a:t>Adagrad</a:t>
            </a:r>
            <a:r>
              <a:rPr lang="en-US" dirty="0">
                <a:solidFill>
                  <a:schemeClr val="tx1"/>
                </a:solidFill>
              </a:rPr>
              <a:t>, etc.)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Batch normalization</a:t>
            </a:r>
          </a:p>
          <a:p>
            <a:pPr lvl="1"/>
            <a:r>
              <a:rPr lang="en-US" dirty="0"/>
              <a:t>Today networks with hundreds of layers can be trained</a:t>
            </a:r>
          </a:p>
        </p:txBody>
      </p:sp>
    </p:spTree>
    <p:extLst>
      <p:ext uri="{BB962C8B-B14F-4D97-AF65-F5344CB8AC3E}">
        <p14:creationId xmlns:p14="http://schemas.microsoft.com/office/powerpoint/2010/main" val="1173057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138115-8B4F-4C6E-9098-2C4A9973D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of MNIST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69818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2000B-736F-426F-8D2D-5AB38248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Deep Network for MNIST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39C72-16A6-4D48-9769-F62D212C4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626"/>
            <a:ext cx="10515600" cy="4351338"/>
          </a:xfrm>
        </p:spPr>
        <p:txBody>
          <a:bodyPr/>
          <a:lstStyle/>
          <a:p>
            <a:r>
              <a:rPr lang="en-US" dirty="0"/>
              <a:t>Let’s create a 3-layer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0506E-6AC7-412F-A231-800A3D9B6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092" y="2021039"/>
            <a:ext cx="9106689" cy="38255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2D350-B805-44F7-BB5F-292C55FB076E}"/>
              </a:ext>
            </a:extLst>
          </p:cNvPr>
          <p:cNvSpPr txBox="1"/>
          <p:nvPr/>
        </p:nvSpPr>
        <p:spPr>
          <a:xfrm>
            <a:off x="385948" y="6163315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Mnist_Keras_4.py</a:t>
            </a:r>
          </a:p>
        </p:txBody>
      </p:sp>
    </p:spTree>
    <p:extLst>
      <p:ext uri="{BB962C8B-B14F-4D97-AF65-F5344CB8AC3E}">
        <p14:creationId xmlns:p14="http://schemas.microsoft.com/office/powerpoint/2010/main" val="458458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EA25C-0FE4-47E6-9D94-DCF1FB7FC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200+200 neurons, </a:t>
            </a:r>
            <a:r>
              <a:rPr lang="en-US" dirty="0" err="1"/>
              <a:t>AdaDelta</a:t>
            </a:r>
            <a:r>
              <a:rPr lang="en-US" dirty="0"/>
              <a:t>, No Reg.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1C00E-C16A-448D-B81B-5B6B737BF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309851"/>
            <a:ext cx="5505450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ED8C2-D48C-4ECF-8290-D037AEB5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1367001"/>
            <a:ext cx="5476875" cy="4210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479CF0-C4D5-478E-823B-94F7BD96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575" y="5645477"/>
            <a:ext cx="4248150" cy="87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2931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MNIST 3-Layer Network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611273"/>
              </p:ext>
            </p:extLst>
          </p:nvPr>
        </p:nvGraphicFramePr>
        <p:xfrm>
          <a:off x="4531763" y="1581577"/>
          <a:ext cx="6925322" cy="3925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443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203767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192192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311601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(10+10)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.9592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.21847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.14136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 (25+25)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.12290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.00683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 (40+40)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.10301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(50+50)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.09215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 (100+100)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.08297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 (150+150)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.07690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 (200+200)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.07574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 (250+250)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.06692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5705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307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2 hidden layers</a:t>
            </a:r>
          </a:p>
          <a:p>
            <a:r>
              <a:rPr lang="en-US" sz="2400" dirty="0" err="1"/>
              <a:t>AdaDelta</a:t>
            </a:r>
            <a:endParaRPr lang="en-US" sz="2400" dirty="0"/>
          </a:p>
          <a:p>
            <a:pPr lvl="1"/>
            <a:r>
              <a:rPr lang="en-US" sz="2000" dirty="0"/>
              <a:t>L.R.=1.0</a:t>
            </a:r>
          </a:p>
          <a:p>
            <a:r>
              <a:rPr lang="en-US" sz="2400" dirty="0"/>
              <a:t>No regularization</a:t>
            </a:r>
          </a:p>
          <a:p>
            <a:r>
              <a:rPr lang="en-US" sz="2400" dirty="0"/>
              <a:t>100 epochs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7999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Recall: MNIST 2-Layer Network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135728"/>
              </p:ext>
            </p:extLst>
          </p:nvPr>
        </p:nvGraphicFramePr>
        <p:xfrm>
          <a:off x="5823804" y="1554018"/>
          <a:ext cx="5264046" cy="423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623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45554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.14038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.03938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.08996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.08375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.07738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.06992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.06352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.06815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.06422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5705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307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1 hidden layer</a:t>
            </a:r>
          </a:p>
          <a:p>
            <a:r>
              <a:rPr lang="en-US" sz="2400" dirty="0" err="1"/>
              <a:t>AdaDelta</a:t>
            </a:r>
            <a:endParaRPr lang="en-US" sz="2400" dirty="0"/>
          </a:p>
          <a:p>
            <a:pPr lvl="1"/>
            <a:r>
              <a:rPr lang="en-US" sz="2000" dirty="0"/>
              <a:t>L.R.=1.0</a:t>
            </a:r>
          </a:p>
          <a:p>
            <a:r>
              <a:rPr lang="en-US" sz="2400" dirty="0"/>
              <a:t>No regularization</a:t>
            </a:r>
          </a:p>
          <a:p>
            <a:r>
              <a:rPr lang="en-US" sz="2400" dirty="0"/>
              <a:t>100 epochs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008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79BD-77E8-42CC-ABE7-BE6FD105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1B644-00E3-4620-8302-750DBBC39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3-layer network for MNIST</a:t>
            </a:r>
          </a:p>
          <a:p>
            <a:pPr lvl="1"/>
            <a:r>
              <a:rPr lang="en-US" dirty="0"/>
              <a:t>Based on Mnist_Keras_4.py</a:t>
            </a:r>
          </a:p>
          <a:p>
            <a:r>
              <a:rPr lang="en-US" dirty="0"/>
              <a:t>Pick a number of total hidden nodes</a:t>
            </a:r>
          </a:p>
          <a:p>
            <a:pPr lvl="1"/>
            <a:r>
              <a:rPr lang="en-US" dirty="0"/>
              <a:t>For example, 300 total hidden nodes</a:t>
            </a:r>
          </a:p>
          <a:p>
            <a:r>
              <a:rPr lang="en-US" dirty="0"/>
              <a:t>Split the nodes into Layer 1 and Layer 2 with different kinds of splits</a:t>
            </a:r>
          </a:p>
          <a:p>
            <a:pPr lvl="1"/>
            <a:r>
              <a:rPr lang="en-US" dirty="0"/>
              <a:t>50/50</a:t>
            </a:r>
          </a:p>
          <a:p>
            <a:pPr lvl="1"/>
            <a:r>
              <a:rPr lang="en-US" dirty="0"/>
              <a:t>60/40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Train with identical optimization methods, number of epochs and regularization</a:t>
            </a:r>
          </a:p>
          <a:p>
            <a:r>
              <a:rPr lang="en-US" dirty="0"/>
              <a:t>Comment to the effect of different splits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014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32251-FA28-444A-A214-47D261007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Layers in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D7E35-2B50-45FA-BAFD-BBE73CC9E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deeper networks, to avoid repetition, we want to add layers inside a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653A3-F43D-46D7-BD3F-B0824FC8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568575"/>
            <a:ext cx="7743825" cy="3743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C45A7C-9B6A-48CD-AA54-8F47632D5810}"/>
              </a:ext>
            </a:extLst>
          </p:cNvPr>
          <p:cNvSpPr txBox="1"/>
          <p:nvPr/>
        </p:nvSpPr>
        <p:spPr>
          <a:xfrm>
            <a:off x="158496" y="6311900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MNIST_Keras_5.py</a:t>
            </a:r>
          </a:p>
        </p:txBody>
      </p:sp>
    </p:spTree>
    <p:extLst>
      <p:ext uri="{BB962C8B-B14F-4D97-AF65-F5344CB8AC3E}">
        <p14:creationId xmlns:p14="http://schemas.microsoft.com/office/powerpoint/2010/main" val="1088773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MNIST 4-Layer Network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895779"/>
              </p:ext>
            </p:extLst>
          </p:nvPr>
        </p:nvGraphicFramePr>
        <p:xfrm>
          <a:off x="4531763" y="1581577"/>
          <a:ext cx="6925322" cy="3925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443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203767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192192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311601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.9166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.9238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.30649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.26970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.9587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.15726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.05081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.12346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.00480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.10606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.09343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.08079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.07613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.08432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5705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307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3 hidden layers</a:t>
            </a:r>
          </a:p>
          <a:p>
            <a:r>
              <a:rPr lang="en-US" sz="2400" dirty="0" err="1"/>
              <a:t>AdaDelta</a:t>
            </a:r>
            <a:endParaRPr lang="en-US" sz="2400" dirty="0"/>
          </a:p>
          <a:p>
            <a:pPr lvl="1"/>
            <a:r>
              <a:rPr lang="en-US" sz="2000" dirty="0"/>
              <a:t>L.R.=1.0</a:t>
            </a:r>
          </a:p>
          <a:p>
            <a:r>
              <a:rPr lang="en-US" sz="2400" dirty="0"/>
              <a:t>No regularization</a:t>
            </a:r>
          </a:p>
          <a:p>
            <a:r>
              <a:rPr lang="en-US" sz="2400" dirty="0"/>
              <a:t>100 epochs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56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MNIST 5-Layer Network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63171"/>
              </p:ext>
            </p:extLst>
          </p:nvPr>
        </p:nvGraphicFramePr>
        <p:xfrm>
          <a:off x="4531763" y="1581577"/>
          <a:ext cx="6925322" cy="3925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443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203767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134319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192192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311601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.9087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.9151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.32511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.29838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.9529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.18094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.08802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.12575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.01674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.11936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.00649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.10276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.08324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.08424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.08741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5705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307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4 hidden layers</a:t>
            </a:r>
          </a:p>
          <a:p>
            <a:r>
              <a:rPr lang="en-US" sz="2400" dirty="0" err="1"/>
              <a:t>AdaDelta</a:t>
            </a:r>
            <a:endParaRPr lang="en-US" sz="2400" dirty="0"/>
          </a:p>
          <a:p>
            <a:pPr lvl="1"/>
            <a:r>
              <a:rPr lang="en-US" sz="2000" dirty="0"/>
              <a:t>L.R.=1.0</a:t>
            </a:r>
          </a:p>
          <a:p>
            <a:r>
              <a:rPr lang="en-US" sz="2400" dirty="0"/>
              <a:t>No regularization</a:t>
            </a:r>
          </a:p>
          <a:p>
            <a:r>
              <a:rPr lang="en-US" sz="2400" dirty="0"/>
              <a:t>100 epochs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7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F83A-3744-42E9-ADA8-91579B53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50C63-3668-4899-9254-0D47E0284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becados</a:t>
            </a:r>
            <a:r>
              <a:rPr lang="en-US" dirty="0"/>
              <a:t> por el MICITT, seis </a:t>
            </a:r>
            <a:r>
              <a:rPr lang="en-US" dirty="0" err="1"/>
              <a:t>meses</a:t>
            </a:r>
            <a:r>
              <a:rPr lang="en-US" dirty="0"/>
              <a:t>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completar</a:t>
            </a:r>
            <a:r>
              <a:rPr lang="en-US" dirty="0"/>
              <a:t> el </a:t>
            </a:r>
            <a:r>
              <a:rPr lang="en-US" dirty="0" err="1"/>
              <a:t>curso</a:t>
            </a:r>
            <a:r>
              <a:rPr lang="en-US" dirty="0"/>
              <a:t>, es </a:t>
            </a:r>
            <a:r>
              <a:rPr lang="en-US" dirty="0" err="1"/>
              <a:t>obligatorio</a:t>
            </a:r>
            <a:r>
              <a:rPr lang="en-US" dirty="0"/>
              <a:t> </a:t>
            </a:r>
            <a:r>
              <a:rPr lang="en-US" dirty="0" err="1"/>
              <a:t>llenar</a:t>
            </a:r>
            <a:r>
              <a:rPr lang="en-US" dirty="0"/>
              <a:t> el </a:t>
            </a:r>
            <a:r>
              <a:rPr lang="en-US" dirty="0" err="1"/>
              <a:t>formulario</a:t>
            </a:r>
            <a:r>
              <a:rPr lang="en-US" dirty="0"/>
              <a:t> de </a:t>
            </a:r>
            <a:r>
              <a:rPr lang="en-US" dirty="0" err="1"/>
              <a:t>informe</a:t>
            </a:r>
            <a:r>
              <a:rPr lang="en-US" dirty="0"/>
              <a:t> </a:t>
            </a:r>
            <a:r>
              <a:rPr lang="en-US" dirty="0" err="1"/>
              <a:t>expost</a:t>
            </a:r>
            <a:r>
              <a:rPr lang="en-US" dirty="0"/>
              <a:t> de </a:t>
            </a:r>
            <a:r>
              <a:rPr lang="en-US" dirty="0" err="1"/>
              <a:t>calificación</a:t>
            </a:r>
            <a:r>
              <a:rPr lang="en-US" dirty="0"/>
              <a:t> </a:t>
            </a:r>
            <a:r>
              <a:rPr lang="en-US" dirty="0" err="1"/>
              <a:t>profesional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localizar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siguiente</a:t>
            </a:r>
            <a:r>
              <a:rPr lang="en-US" dirty="0"/>
              <a:t> enlace:</a:t>
            </a:r>
          </a:p>
          <a:p>
            <a:pPr lvl="1"/>
            <a:r>
              <a:rPr lang="en-US" u="sng" dirty="0">
                <a:hlinkClick r:id="rId2"/>
              </a:rPr>
              <a:t>http://www.conicit.go.cr/tramites/Seguimiento_PINN.aspx</a:t>
            </a:r>
            <a:r>
              <a:rPr lang="en-US" dirty="0"/>
              <a:t>.  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Buscar</a:t>
            </a:r>
            <a:r>
              <a:rPr lang="en-US" dirty="0">
                <a:solidFill>
                  <a:schemeClr val="tx1"/>
                </a:solidFill>
              </a:rPr>
              <a:t> “</a:t>
            </a:r>
            <a:r>
              <a:rPr lang="es-ES" i="1" dirty="0">
                <a:solidFill>
                  <a:schemeClr val="tx1"/>
                </a:solidFill>
              </a:rPr>
              <a:t>Formulario del Informe </a:t>
            </a:r>
            <a:r>
              <a:rPr lang="es-ES" i="1" dirty="0" err="1">
                <a:solidFill>
                  <a:schemeClr val="tx1"/>
                </a:solidFill>
              </a:rPr>
              <a:t>Expost</a:t>
            </a:r>
            <a:r>
              <a:rPr lang="es-ES" i="1" dirty="0">
                <a:solidFill>
                  <a:schemeClr val="tx1"/>
                </a:solidFill>
              </a:rPr>
              <a:t> Calificación Profesional</a:t>
            </a:r>
            <a:r>
              <a:rPr lang="en-US" dirty="0">
                <a:solidFill>
                  <a:schemeClr val="tx1"/>
                </a:solidFill>
              </a:rPr>
              <a:t>”, y </a:t>
            </a:r>
            <a:r>
              <a:rPr lang="en-US" dirty="0" err="1">
                <a:solidFill>
                  <a:schemeClr val="tx1"/>
                </a:solidFill>
              </a:rPr>
              <a:t>seguir</a:t>
            </a:r>
            <a:r>
              <a:rPr lang="en-US" dirty="0">
                <a:solidFill>
                  <a:schemeClr val="tx1"/>
                </a:solidFill>
              </a:rPr>
              <a:t> el </a:t>
            </a:r>
            <a:r>
              <a:rPr lang="en-US" dirty="0" err="1">
                <a:solidFill>
                  <a:schemeClr val="tx1"/>
                </a:solidFill>
              </a:rPr>
              <a:t>vínculo</a:t>
            </a:r>
            <a:r>
              <a:rPr lang="en-US" dirty="0">
                <a:solidFill>
                  <a:schemeClr val="tx1"/>
                </a:solidFill>
              </a:rPr>
              <a:t> al </a:t>
            </a:r>
            <a:r>
              <a:rPr lang="en-US" dirty="0" err="1">
                <a:solidFill>
                  <a:schemeClr val="tx1"/>
                </a:solidFill>
              </a:rPr>
              <a:t>formulario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electrónico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/>
              <a:t>Necesito</a:t>
            </a:r>
            <a:r>
              <a:rPr lang="en-US" dirty="0"/>
              <a:t>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firmen</a:t>
            </a:r>
            <a:r>
              <a:rPr lang="en-US" dirty="0"/>
              <a:t> la hoja </a:t>
            </a:r>
            <a:r>
              <a:rPr lang="en-US" dirty="0" err="1"/>
              <a:t>denominada</a:t>
            </a:r>
            <a:r>
              <a:rPr lang="en-US" dirty="0"/>
              <a:t> “Informe </a:t>
            </a:r>
            <a:r>
              <a:rPr lang="en-US" dirty="0" err="1"/>
              <a:t>Expost</a:t>
            </a:r>
            <a:r>
              <a:rPr lang="en-US" dirty="0"/>
              <a:t> </a:t>
            </a:r>
            <a:r>
              <a:rPr lang="en-US" dirty="0" err="1"/>
              <a:t>Calificación</a:t>
            </a:r>
            <a:r>
              <a:rPr lang="en-US" dirty="0"/>
              <a:t> </a:t>
            </a:r>
            <a:r>
              <a:rPr lang="en-US" dirty="0" err="1"/>
              <a:t>Profesional</a:t>
            </a:r>
            <a:r>
              <a:rPr lang="en-US" dirty="0"/>
              <a:t>, PINN”</a:t>
            </a:r>
          </a:p>
          <a:p>
            <a:pPr lvl="1"/>
            <a:r>
              <a:rPr lang="en-US" dirty="0"/>
              <a:t>Tengo 43 </a:t>
            </a:r>
            <a:r>
              <a:rPr lang="en-US" dirty="0" err="1"/>
              <a:t>firmas</a:t>
            </a:r>
            <a:r>
              <a:rPr lang="en-US" dirty="0"/>
              <a:t>.  Deben ser 47.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678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7147-B2C3-4326-AD4F-42A8B5C7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Performance with Different Numbers of Hidden Layers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ABB080-88A1-431F-9860-4D6CC31CE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0328" y="4102369"/>
            <a:ext cx="4584589" cy="27556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0E2E6-FAB0-4EFD-B928-ADCF216CD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8" y="4102369"/>
            <a:ext cx="4584589" cy="2749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D9451F-D54C-4F42-AEA5-61460F86E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327" y="1346738"/>
            <a:ext cx="4584589" cy="2755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58447-CA5F-4544-A1F3-46AB0AC69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38" y="1346738"/>
            <a:ext cx="4584589" cy="27556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B63918-58ED-4295-BB26-118A2B314604}"/>
              </a:ext>
            </a:extLst>
          </p:cNvPr>
          <p:cNvSpPr txBox="1"/>
          <p:nvPr/>
        </p:nvSpPr>
        <p:spPr>
          <a:xfrm>
            <a:off x="9970851" y="3725694"/>
            <a:ext cx="20330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Adding more layers is affecting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Small networks are affected more</a:t>
            </a:r>
          </a:p>
        </p:txBody>
      </p:sp>
    </p:spTree>
    <p:extLst>
      <p:ext uri="{BB962C8B-B14F-4D97-AF65-F5344CB8AC3E}">
        <p14:creationId xmlns:p14="http://schemas.microsoft.com/office/powerpoint/2010/main" val="41617938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1C18-6CC4-4741-A3E5-35B0D62C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Layers?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B9198-9528-446B-891C-FF98F851B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explore the performance and training time of a large network (500 nodes) with different numbers of hidden layers</a:t>
            </a:r>
          </a:p>
        </p:txBody>
      </p:sp>
    </p:spTree>
    <p:extLst>
      <p:ext uri="{BB962C8B-B14F-4D97-AF65-F5344CB8AC3E}">
        <p14:creationId xmlns:p14="http://schemas.microsoft.com/office/powerpoint/2010/main" val="2799185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MNIST Performance vs. Number of Hidden Layers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0804445"/>
              </p:ext>
            </p:extLst>
          </p:nvPr>
        </p:nvGraphicFramePr>
        <p:xfrm>
          <a:off x="4531763" y="1581577"/>
          <a:ext cx="6925321" cy="3925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924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25511">
                  <a:extLst>
                    <a:ext uri="{9D8B030D-6E8A-4147-A177-3AD203B41FA5}">
                      <a16:colId xmlns:a16="http://schemas.microsoft.com/office/drawing/2014/main" val="1337135763"/>
                    </a:ext>
                  </a:extLst>
                </a:gridCol>
                <a:gridCol w="1025511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966347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15651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117377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Layers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Max 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.06422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.07699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.08764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.08741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.09365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.10077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.01125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.14366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.03905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.9609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.16553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.06391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5705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204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500 total neurons</a:t>
            </a:r>
          </a:p>
          <a:p>
            <a:r>
              <a:rPr lang="en-US" sz="2000" dirty="0" err="1"/>
              <a:t>AdaDelta</a:t>
            </a:r>
            <a:endParaRPr lang="en-US" sz="2000" dirty="0"/>
          </a:p>
          <a:p>
            <a:pPr lvl="1"/>
            <a:r>
              <a:rPr lang="en-US" sz="1800" dirty="0"/>
              <a:t>L.R.=1.0</a:t>
            </a:r>
          </a:p>
          <a:p>
            <a:r>
              <a:rPr lang="en-US" sz="2000" dirty="0"/>
              <a:t>No regularization</a:t>
            </a:r>
          </a:p>
          <a:p>
            <a:r>
              <a:rPr lang="en-US" sz="2000" dirty="0"/>
              <a:t>100 epochs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45524-901D-4B86-8668-488A4247D9F6}"/>
              </a:ext>
            </a:extLst>
          </p:cNvPr>
          <p:cNvSpPr txBox="1">
            <a:spLocks/>
          </p:cNvSpPr>
          <p:nvPr/>
        </p:nvSpPr>
        <p:spPr>
          <a:xfrm>
            <a:off x="529176" y="4021282"/>
            <a:ext cx="3199775" cy="2630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The training time decreases up to 10 layers, then increases again</a:t>
            </a:r>
          </a:p>
          <a:p>
            <a:r>
              <a:rPr lang="en-US" sz="2000" dirty="0">
                <a:solidFill>
                  <a:srgbClr val="0070C0"/>
                </a:solidFill>
              </a:rPr>
              <a:t>Performance decreases a little with every layer added</a:t>
            </a:r>
          </a:p>
          <a:p>
            <a:r>
              <a:rPr lang="en-US" sz="2000" dirty="0">
                <a:solidFill>
                  <a:srgbClr val="0070C0"/>
                </a:solidFill>
              </a:rPr>
              <a:t>For this network, 3 or 4 hidden layers would be a good compromise between speed and performance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E78D9-6027-48E7-A23F-79F60D36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95" y="5700155"/>
            <a:ext cx="1404026" cy="10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12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9273-06A9-4A9F-AB75-73F93170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852DB-FA07-44D7-AF1B-510292011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9843" cy="4351338"/>
          </a:xfrm>
        </p:spPr>
        <p:txBody>
          <a:bodyPr>
            <a:normAutofit/>
          </a:bodyPr>
          <a:lstStyle/>
          <a:p>
            <a:r>
              <a:rPr lang="en-US" dirty="0"/>
              <a:t>An effective technique to reduce overfitting</a:t>
            </a:r>
          </a:p>
          <a:p>
            <a:pPr lvl="1"/>
            <a:r>
              <a:rPr lang="en-US" dirty="0"/>
              <a:t>A regularization method</a:t>
            </a:r>
          </a:p>
          <a:p>
            <a:r>
              <a:rPr lang="en-US" dirty="0"/>
              <a:t>Removes a random portion of the neurons at every training step</a:t>
            </a:r>
          </a:p>
          <a:p>
            <a:pPr lvl="1"/>
            <a:r>
              <a:rPr lang="en-US" dirty="0"/>
              <a:t>Inexpensive to compute</a:t>
            </a:r>
          </a:p>
          <a:p>
            <a:pPr lvl="1"/>
            <a:r>
              <a:rPr lang="en-US" dirty="0"/>
              <a:t>Simply multiply each layer by a random vector of 1s or 0s</a:t>
            </a:r>
          </a:p>
          <a:p>
            <a:r>
              <a:rPr lang="en-US" dirty="0"/>
              <a:t>Published in 2014</a:t>
            </a:r>
          </a:p>
          <a:p>
            <a:pPr lvl="1"/>
            <a:r>
              <a:rPr lang="en-US" dirty="0"/>
              <a:t>Has gained popularity rapidly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2FDE4-6083-4607-BA72-DD26FA49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972" y="2576121"/>
            <a:ext cx="4126336" cy="285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215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D4E2-E1C1-49E9-A996-9824AF1D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Dropout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5FB0F-1E3D-4B1D-B42F-281F1D3FF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add a Dropout layer with a certain </a:t>
            </a:r>
            <a:r>
              <a:rPr lang="en-US" i="1" dirty="0" err="1"/>
              <a:t>dropout_rate</a:t>
            </a:r>
            <a:r>
              <a:rPr lang="en-US" i="1" dirty="0"/>
              <a:t> </a:t>
            </a:r>
            <a:r>
              <a:rPr lang="en-US" dirty="0"/>
              <a:t>after every densely connected layer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layers multiply by zero (drop-out) a random subset of nodes at every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FD7E4-03FE-4BDD-B6BC-FBE025228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70" y="2438400"/>
            <a:ext cx="7810500" cy="2895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7D80-173E-42DF-869C-9E2AA64E6FA2}"/>
              </a:ext>
            </a:extLst>
          </p:cNvPr>
          <p:cNvSpPr txBox="1"/>
          <p:nvPr/>
        </p:nvSpPr>
        <p:spPr>
          <a:xfrm>
            <a:off x="158496" y="6311900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MNIST_Keras_6.py</a:t>
            </a:r>
          </a:p>
        </p:txBody>
      </p:sp>
    </p:spTree>
    <p:extLst>
      <p:ext uri="{BB962C8B-B14F-4D97-AF65-F5344CB8AC3E}">
        <p14:creationId xmlns:p14="http://schemas.microsoft.com/office/powerpoint/2010/main" val="3190602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MNIST 2-Layer Network with Dropout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292709"/>
              </p:ext>
            </p:extLst>
          </p:nvPr>
        </p:nvGraphicFramePr>
        <p:xfrm>
          <a:off x="4546554" y="1842193"/>
          <a:ext cx="5264046" cy="3557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4623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45554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3062005735"/>
                    </a:ext>
                  </a:extLst>
                </a:gridCol>
                <a:gridCol w="1054623">
                  <a:extLst>
                    <a:ext uri="{9D8B030D-6E8A-4147-A177-3AD203B41FA5}">
                      <a16:colId xmlns:a16="http://schemas.microsoft.com/office/drawing/2014/main" val="26231194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Dropout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.08764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.00027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.07817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.01176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.07976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.02139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.9908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.08175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.04055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.08838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.07745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.9817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.09808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.9769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.9599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.12858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.19171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307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500 total nodes</a:t>
            </a:r>
          </a:p>
          <a:p>
            <a:r>
              <a:rPr lang="en-US" dirty="0"/>
              <a:t>3 hidden layers</a:t>
            </a:r>
          </a:p>
          <a:p>
            <a:r>
              <a:rPr lang="en-US" dirty="0" err="1"/>
              <a:t>AdaDelta</a:t>
            </a:r>
            <a:endParaRPr lang="en-US" dirty="0"/>
          </a:p>
          <a:p>
            <a:pPr lvl="1"/>
            <a:r>
              <a:rPr lang="en-US" dirty="0"/>
              <a:t>L.R.=1.0</a:t>
            </a:r>
          </a:p>
          <a:p>
            <a:r>
              <a:rPr lang="en-US" dirty="0"/>
              <a:t>100 epochs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92F8EB-AEAD-4541-8AB0-25D5B0A41B4D}"/>
              </a:ext>
            </a:extLst>
          </p:cNvPr>
          <p:cNvSpPr txBox="1">
            <a:spLocks/>
          </p:cNvSpPr>
          <p:nvPr/>
        </p:nvSpPr>
        <p:spPr>
          <a:xfrm>
            <a:off x="529176" y="5051020"/>
            <a:ext cx="3199775" cy="160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Dropout is not helping this problem much</a:t>
            </a:r>
          </a:p>
          <a:p>
            <a:r>
              <a:rPr lang="en-US" sz="2000" dirty="0">
                <a:solidFill>
                  <a:srgbClr val="0070C0"/>
                </a:solidFill>
              </a:rPr>
              <a:t>Perhaps with a bigger network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11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44081-A7B9-4B70-833B-3D1E758E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for Vehicle Price Estimation</a:t>
            </a:r>
          </a:p>
        </p:txBody>
      </p:sp>
    </p:spTree>
    <p:extLst>
      <p:ext uri="{BB962C8B-B14F-4D97-AF65-F5344CB8AC3E}">
        <p14:creationId xmlns:p14="http://schemas.microsoft.com/office/powerpoint/2010/main" val="13021210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21CA-8E49-40F5-8E3D-9FEC8170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 for Vehicle Price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63B78-215A-48FC-8B73-1E6B9ADB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define a custom metric function to compute the RMSE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pass it in to the optimizer</a:t>
            </a:r>
          </a:p>
          <a:p>
            <a:r>
              <a:rPr lang="en-US" dirty="0"/>
              <a:t>The cost function is MSE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0D173-3EB6-41EF-B6C4-6644E5F31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085" y="2403157"/>
            <a:ext cx="5467350" cy="885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17294-8C7B-4864-8A0E-B422CEE0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085" y="4436745"/>
            <a:ext cx="5248275" cy="1276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390A21-91D9-461A-8D99-07E07A5745CC}"/>
              </a:ext>
            </a:extLst>
          </p:cNvPr>
          <p:cNvSpPr txBox="1"/>
          <p:nvPr/>
        </p:nvSpPr>
        <p:spPr>
          <a:xfrm>
            <a:off x="422910" y="6046470"/>
            <a:ext cx="346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VehiclePrice_Keras_1.py</a:t>
            </a:r>
          </a:p>
        </p:txBody>
      </p:sp>
    </p:spTree>
    <p:extLst>
      <p:ext uri="{BB962C8B-B14F-4D97-AF65-F5344CB8AC3E}">
        <p14:creationId xmlns:p14="http://schemas.microsoft.com/office/powerpoint/2010/main" val="2112180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21CA-8E49-40F5-8E3D-9FEC8170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 for Vehicle Price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63B78-215A-48FC-8B73-1E6B9ADB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total nodes</a:t>
            </a:r>
          </a:p>
          <a:p>
            <a:r>
              <a:rPr lang="en-US" dirty="0"/>
              <a:t>3 hidden layers</a:t>
            </a:r>
          </a:p>
          <a:p>
            <a:r>
              <a:rPr lang="en-US" dirty="0"/>
              <a:t>No regularization</a:t>
            </a:r>
          </a:p>
          <a:p>
            <a:r>
              <a:rPr lang="en-US" dirty="0"/>
              <a:t>Adam</a:t>
            </a:r>
          </a:p>
          <a:p>
            <a:pPr lvl="1"/>
            <a:r>
              <a:rPr lang="en-US" sz="2000" dirty="0"/>
              <a:t>L.R.=0.001</a:t>
            </a:r>
          </a:p>
          <a:p>
            <a:r>
              <a:rPr lang="en-US" dirty="0"/>
              <a:t>500 epochs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0DB8C-1DD7-43E2-9E72-8D599E31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2416369"/>
            <a:ext cx="6688455" cy="25833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093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21CA-8E49-40F5-8E3D-9FEC8170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 for Vehicle Price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63B78-215A-48FC-8B73-1E6B9ADB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total nodes</a:t>
            </a:r>
          </a:p>
          <a:p>
            <a:r>
              <a:rPr lang="en-US" dirty="0"/>
              <a:t>3 hidden layers</a:t>
            </a:r>
          </a:p>
          <a:p>
            <a:r>
              <a:rPr lang="en-US" dirty="0"/>
              <a:t>No regularization</a:t>
            </a:r>
          </a:p>
          <a:p>
            <a:r>
              <a:rPr lang="en-US" dirty="0"/>
              <a:t>Adam</a:t>
            </a:r>
          </a:p>
          <a:p>
            <a:pPr lvl="1"/>
            <a:r>
              <a:rPr lang="en-US" sz="2000" dirty="0"/>
              <a:t>L.R.=0.001</a:t>
            </a:r>
          </a:p>
          <a:p>
            <a:r>
              <a:rPr lang="en-US" dirty="0"/>
              <a:t>500 epochs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0A115-2AE6-456C-94A6-D6AFD9B6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990" y="1690688"/>
            <a:ext cx="5486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2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keras">
            <a:extLst>
              <a:ext uri="{FF2B5EF4-FFF2-40B4-BE49-F238E27FC236}">
                <a16:creationId xmlns:a16="http://schemas.microsoft.com/office/drawing/2014/main" id="{A72C5A90-E06E-47FB-8AF4-FD84660F3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851" y="2690259"/>
            <a:ext cx="5094767" cy="147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444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Price Performance vs. # of Hidden Layers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265020"/>
              </p:ext>
            </p:extLst>
          </p:nvPr>
        </p:nvGraphicFramePr>
        <p:xfrm>
          <a:off x="5309003" y="1679113"/>
          <a:ext cx="4909417" cy="3925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924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25511">
                  <a:extLst>
                    <a:ext uri="{9D8B030D-6E8A-4147-A177-3AD203B41FA5}">
                      <a16:colId xmlns:a16="http://schemas.microsoft.com/office/drawing/2014/main" val="1337135763"/>
                    </a:ext>
                  </a:extLst>
                </a:gridCol>
                <a:gridCol w="1000272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108710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Layers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3108.0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2971.8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3068.0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2603.1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3050.7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2136.5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2033.7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3060.4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2073.8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3072.4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2417.9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3110.6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2804.5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3119.4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2954.9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395705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204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500 total neurons</a:t>
            </a:r>
          </a:p>
          <a:p>
            <a:r>
              <a:rPr lang="en-US" sz="2000" dirty="0"/>
              <a:t>Adam</a:t>
            </a:r>
          </a:p>
          <a:p>
            <a:pPr lvl="1"/>
            <a:r>
              <a:rPr lang="en-US" sz="1600" dirty="0"/>
              <a:t>L.R.=0.001</a:t>
            </a:r>
          </a:p>
          <a:p>
            <a:r>
              <a:rPr lang="en-US" sz="2000" dirty="0"/>
              <a:t>No regularization</a:t>
            </a:r>
          </a:p>
          <a:p>
            <a:r>
              <a:rPr lang="en-US" sz="2000" dirty="0"/>
              <a:t>150 epochs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45524-901D-4B86-8668-488A4247D9F6}"/>
              </a:ext>
            </a:extLst>
          </p:cNvPr>
          <p:cNvSpPr txBox="1">
            <a:spLocks/>
          </p:cNvSpPr>
          <p:nvPr/>
        </p:nvSpPr>
        <p:spPr>
          <a:xfrm>
            <a:off x="529176" y="4021282"/>
            <a:ext cx="3199775" cy="263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C8D29C-3333-4246-A1C5-4491D357F66F}"/>
              </a:ext>
            </a:extLst>
          </p:cNvPr>
          <p:cNvSpPr txBox="1">
            <a:spLocks/>
          </p:cNvSpPr>
          <p:nvPr/>
        </p:nvSpPr>
        <p:spPr>
          <a:xfrm>
            <a:off x="529176" y="4572000"/>
            <a:ext cx="3199775" cy="20802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Results improve with 2 &amp; 3 layers and then get worse</a:t>
            </a:r>
          </a:p>
          <a:p>
            <a:r>
              <a:rPr lang="en-US" sz="2000" dirty="0">
                <a:solidFill>
                  <a:srgbClr val="0070C0"/>
                </a:solidFill>
              </a:rPr>
              <a:t>Cycles are low for 1-layer, then peak and decrease until 10 layers, then increase again</a:t>
            </a:r>
          </a:p>
          <a:p>
            <a:r>
              <a:rPr lang="en-US" sz="2000" dirty="0">
                <a:solidFill>
                  <a:srgbClr val="0070C0"/>
                </a:solidFill>
              </a:rPr>
              <a:t>3 layers seems to be optimal for this problem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399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Price Performance vs. Total # of Nodes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204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3 hidden layers</a:t>
            </a:r>
          </a:p>
          <a:p>
            <a:r>
              <a:rPr lang="en-US" sz="2000" dirty="0"/>
              <a:t>Adam</a:t>
            </a:r>
          </a:p>
          <a:p>
            <a:pPr lvl="1"/>
            <a:r>
              <a:rPr lang="en-US" sz="1400" dirty="0"/>
              <a:t>L.R.=0.001</a:t>
            </a:r>
          </a:p>
          <a:p>
            <a:r>
              <a:rPr lang="en-US" sz="2000" dirty="0"/>
              <a:t>No regularization</a:t>
            </a:r>
          </a:p>
          <a:p>
            <a:r>
              <a:rPr lang="en-US" sz="2000" dirty="0"/>
              <a:t>150 epochs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45524-901D-4B86-8668-488A4247D9F6}"/>
              </a:ext>
            </a:extLst>
          </p:cNvPr>
          <p:cNvSpPr txBox="1">
            <a:spLocks/>
          </p:cNvSpPr>
          <p:nvPr/>
        </p:nvSpPr>
        <p:spPr>
          <a:xfrm>
            <a:off x="529176" y="4021282"/>
            <a:ext cx="3199775" cy="263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7CA3BDF-B374-4FDA-8445-F39CBD101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5750313"/>
              </p:ext>
            </p:extLst>
          </p:nvPr>
        </p:nvGraphicFramePr>
        <p:xfrm>
          <a:off x="5790608" y="1998938"/>
          <a:ext cx="3370009" cy="3100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5019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152497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162493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RMSE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3473.9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3382.9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3140.9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2972.7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3066.4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2726.2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3050.7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2136.5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3056.4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1602.4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777979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7EA092-DFC3-49B7-9DFD-70F3286609F5}"/>
              </a:ext>
            </a:extLst>
          </p:cNvPr>
          <p:cNvSpPr txBox="1">
            <a:spLocks/>
          </p:cNvSpPr>
          <p:nvPr/>
        </p:nvSpPr>
        <p:spPr>
          <a:xfrm>
            <a:off x="529176" y="4572000"/>
            <a:ext cx="3199775" cy="208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Diminishing returns after 200 neurons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26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Price Performance vs. L2 Regularization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20491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500 hidden nodes</a:t>
            </a:r>
          </a:p>
          <a:p>
            <a:r>
              <a:rPr lang="en-US" sz="2000" dirty="0"/>
              <a:t>3 hidden layers</a:t>
            </a:r>
          </a:p>
          <a:p>
            <a:r>
              <a:rPr lang="en-US" sz="2000" dirty="0"/>
              <a:t>Adam</a:t>
            </a:r>
          </a:p>
          <a:p>
            <a:pPr lvl="1"/>
            <a:r>
              <a:rPr lang="en-US" sz="1400" dirty="0"/>
              <a:t>L.R.=0.001</a:t>
            </a:r>
          </a:p>
          <a:p>
            <a:r>
              <a:rPr lang="en-US" sz="2000" dirty="0"/>
              <a:t>L2 Regularization</a:t>
            </a:r>
          </a:p>
          <a:p>
            <a:r>
              <a:rPr lang="en-US" sz="2000" dirty="0"/>
              <a:t>150 epochs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45524-901D-4B86-8668-488A4247D9F6}"/>
              </a:ext>
            </a:extLst>
          </p:cNvPr>
          <p:cNvSpPr txBox="1">
            <a:spLocks/>
          </p:cNvSpPr>
          <p:nvPr/>
        </p:nvSpPr>
        <p:spPr>
          <a:xfrm>
            <a:off x="529176" y="4021282"/>
            <a:ext cx="3199775" cy="263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7CA3BDF-B374-4FDA-8445-F39CBD101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591106"/>
              </p:ext>
            </p:extLst>
          </p:nvPr>
        </p:nvGraphicFramePr>
        <p:xfrm>
          <a:off x="5790608" y="1998938"/>
          <a:ext cx="5269278" cy="4537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516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339840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351461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351461">
                  <a:extLst>
                    <a:ext uri="{9D8B030D-6E8A-4147-A177-3AD203B41FA5}">
                      <a16:colId xmlns:a16="http://schemas.microsoft.com/office/drawing/2014/main" val="1185933459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L2 Reg. Scale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RMSE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RMSE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RMSE with 500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2136.5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1e-1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3059.8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2097.5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097149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3048.9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2136.1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810197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2232.7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45161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3054.3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2268.2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45109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3051.5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2533.2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99341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3043.7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2646.9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505397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3087.6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3060.2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738924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3121.7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3008.6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3096.6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989524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7EA092-DFC3-49B7-9DFD-70F3286609F5}"/>
              </a:ext>
            </a:extLst>
          </p:cNvPr>
          <p:cNvSpPr txBox="1">
            <a:spLocks/>
          </p:cNvSpPr>
          <p:nvPr/>
        </p:nvSpPr>
        <p:spPr>
          <a:xfrm>
            <a:off x="529176" y="4572000"/>
            <a:ext cx="3199775" cy="208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L2 regularization is not helping this network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544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Price Performance vs. L1 Regularization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20491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500 hidden nodes</a:t>
            </a:r>
          </a:p>
          <a:p>
            <a:r>
              <a:rPr lang="en-US" sz="2000" dirty="0"/>
              <a:t>3 hidden layers</a:t>
            </a:r>
          </a:p>
          <a:p>
            <a:r>
              <a:rPr lang="en-US" sz="2000" dirty="0"/>
              <a:t>Adam</a:t>
            </a:r>
          </a:p>
          <a:p>
            <a:pPr lvl="1"/>
            <a:r>
              <a:rPr lang="en-US" sz="1400" dirty="0"/>
              <a:t>L.R.=0.001</a:t>
            </a:r>
          </a:p>
          <a:p>
            <a:r>
              <a:rPr lang="en-US" sz="2000" dirty="0"/>
              <a:t>L1 Regularization</a:t>
            </a:r>
          </a:p>
          <a:p>
            <a:r>
              <a:rPr lang="en-US" sz="2000" dirty="0"/>
              <a:t>150 epochs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45524-901D-4B86-8668-488A4247D9F6}"/>
              </a:ext>
            </a:extLst>
          </p:cNvPr>
          <p:cNvSpPr txBox="1">
            <a:spLocks/>
          </p:cNvSpPr>
          <p:nvPr/>
        </p:nvSpPr>
        <p:spPr>
          <a:xfrm>
            <a:off x="529176" y="4021282"/>
            <a:ext cx="3199775" cy="263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7CA3BDF-B374-4FDA-8445-F39CBD101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32336"/>
              </p:ext>
            </p:extLst>
          </p:nvPr>
        </p:nvGraphicFramePr>
        <p:xfrm>
          <a:off x="5790608" y="1998938"/>
          <a:ext cx="4777244" cy="4404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986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214728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225265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225265">
                  <a:extLst>
                    <a:ext uri="{9D8B030D-6E8A-4147-A177-3AD203B41FA5}">
                      <a16:colId xmlns:a16="http://schemas.microsoft.com/office/drawing/2014/main" val="364143695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L2 Reg. Scale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RMSE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RMSE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RMSE with 500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2136.5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1e-1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2118.8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317188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3055.9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2145.6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8097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3065.5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2207.2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54249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3065.8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2319.0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163474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3071.2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2707.5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3055.0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456303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3093.5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2949.8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3081.3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10665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3112.8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3013.2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3105.2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129896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7EA092-DFC3-49B7-9DFD-70F3286609F5}"/>
              </a:ext>
            </a:extLst>
          </p:cNvPr>
          <p:cNvSpPr txBox="1">
            <a:spLocks/>
          </p:cNvSpPr>
          <p:nvPr/>
        </p:nvSpPr>
        <p:spPr>
          <a:xfrm>
            <a:off x="529176" y="4572000"/>
            <a:ext cx="3199775" cy="208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70C0"/>
                </a:solidFill>
              </a:rPr>
              <a:t>L1 regularization is not helping either</a:t>
            </a:r>
          </a:p>
        </p:txBody>
      </p:sp>
    </p:spTree>
    <p:extLst>
      <p:ext uri="{BB962C8B-B14F-4D97-AF65-F5344CB8AC3E}">
        <p14:creationId xmlns:p14="http://schemas.microsoft.com/office/powerpoint/2010/main" val="17972194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Vehicle Price Performance vs. Dropout Rate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2049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500 hidden nodes</a:t>
            </a:r>
          </a:p>
          <a:p>
            <a:r>
              <a:rPr lang="en-US" sz="2000" dirty="0"/>
              <a:t>3 hidden layers</a:t>
            </a:r>
          </a:p>
          <a:p>
            <a:r>
              <a:rPr lang="en-US" sz="2000" dirty="0"/>
              <a:t>Adam</a:t>
            </a:r>
          </a:p>
          <a:p>
            <a:pPr lvl="1"/>
            <a:r>
              <a:rPr lang="en-US" sz="1400" dirty="0"/>
              <a:t>L.R.=0.001</a:t>
            </a:r>
          </a:p>
          <a:p>
            <a:r>
              <a:rPr lang="en-US" sz="2000" dirty="0"/>
              <a:t>Dropout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45524-901D-4B86-8668-488A4247D9F6}"/>
              </a:ext>
            </a:extLst>
          </p:cNvPr>
          <p:cNvSpPr txBox="1">
            <a:spLocks/>
          </p:cNvSpPr>
          <p:nvPr/>
        </p:nvSpPr>
        <p:spPr>
          <a:xfrm>
            <a:off x="529176" y="4021282"/>
            <a:ext cx="3199775" cy="263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7CA3BDF-B374-4FDA-8445-F39CBD101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186476"/>
              </p:ext>
            </p:extLst>
          </p:nvPr>
        </p:nvGraphicFramePr>
        <p:xfrm>
          <a:off x="5790608" y="1998938"/>
          <a:ext cx="4751118" cy="3590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522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213468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218564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218564">
                  <a:extLst>
                    <a:ext uri="{9D8B030D-6E8A-4147-A177-3AD203B41FA5}">
                      <a16:colId xmlns:a16="http://schemas.microsoft.com/office/drawing/2014/main" val="2727581742"/>
                    </a:ext>
                  </a:extLst>
                </a:gridCol>
              </a:tblGrid>
              <a:tr h="8750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Dropout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RMSE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RMSE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RMSE with 500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3050.7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2136.5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3003.8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2748.4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2988.5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53161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3002.1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2902.3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2962.2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317188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3007.3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2949.4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2970.6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717559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3014.3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3044.3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2971.0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92431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3053.7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3143.7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2988.2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80970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7EA092-DFC3-49B7-9DFD-70F3286609F5}"/>
              </a:ext>
            </a:extLst>
          </p:cNvPr>
          <p:cNvSpPr txBox="1">
            <a:spLocks/>
          </p:cNvSpPr>
          <p:nvPr/>
        </p:nvSpPr>
        <p:spPr>
          <a:xfrm>
            <a:off x="529176" y="4572001"/>
            <a:ext cx="3711520" cy="1580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Dropout is helping regularize</a:t>
            </a:r>
          </a:p>
          <a:p>
            <a:r>
              <a:rPr lang="en-US" sz="2000" dirty="0">
                <a:solidFill>
                  <a:srgbClr val="0070C0"/>
                </a:solidFill>
              </a:rPr>
              <a:t>10% dropout rate seems to be optimal for this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802B5-7AE1-43F6-98F0-94682C23FAE5}"/>
              </a:ext>
            </a:extLst>
          </p:cNvPr>
          <p:cNvSpPr txBox="1"/>
          <p:nvPr/>
        </p:nvSpPr>
        <p:spPr>
          <a:xfrm>
            <a:off x="236316" y="6217920"/>
            <a:ext cx="330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VehiclePrice_Keras_2.py</a:t>
            </a:r>
          </a:p>
        </p:txBody>
      </p:sp>
    </p:spTree>
    <p:extLst>
      <p:ext uri="{BB962C8B-B14F-4D97-AF65-F5344CB8AC3E}">
        <p14:creationId xmlns:p14="http://schemas.microsoft.com/office/powerpoint/2010/main" val="25179430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56BFE-57A7-4F5C-A1B7-C0D85248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More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FE9CC-98D0-4BD7-8368-216A646E4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nodes, 10% dropout, 500 epochs: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1000 nodes, 12% dropout, 500 epochs:</a:t>
            </a:r>
          </a:p>
        </p:txBody>
      </p:sp>
      <p:pic>
        <p:nvPicPr>
          <p:cNvPr id="1026" name="Picture 1" descr="image001">
            <a:extLst>
              <a:ext uri="{FF2B5EF4-FFF2-40B4-BE49-F238E27FC236}">
                <a16:creationId xmlns:a16="http://schemas.microsoft.com/office/drawing/2014/main" id="{C3CE1D16-B737-46E7-B15F-21206984F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46" y="4682573"/>
            <a:ext cx="4124325" cy="857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8D9D45-51E7-43C9-8D37-896EB937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46" y="2476500"/>
            <a:ext cx="4067175" cy="95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28084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44081-A7B9-4B70-833B-3D1E758EE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 for Credit Default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18739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03F3-340A-49ED-81EE-BA06C8B7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 of Credit Default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F8F78-C743-42F1-A077-FE1288FED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cost function is the ROC AUC</a:t>
            </a:r>
          </a:p>
          <a:p>
            <a:r>
              <a:rPr lang="en-US" dirty="0"/>
              <a:t>We need to define a custom metric function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use </a:t>
            </a:r>
            <a:r>
              <a:rPr lang="en-US" dirty="0" err="1"/>
              <a:t>binary_crossentropy</a:t>
            </a:r>
            <a:r>
              <a:rPr lang="en-US" dirty="0"/>
              <a:t> cost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45B02-5917-47DE-B37B-E9ECBFCEA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53" y="2935563"/>
            <a:ext cx="8677275" cy="695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EF84D-6023-43D3-BA50-402A714FF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53" y="4408210"/>
            <a:ext cx="6410325" cy="1276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F478F-2FE7-4447-8F7D-9704777C12CA}"/>
              </a:ext>
            </a:extLst>
          </p:cNvPr>
          <p:cNvSpPr txBox="1"/>
          <p:nvPr/>
        </p:nvSpPr>
        <p:spPr>
          <a:xfrm>
            <a:off x="318052" y="6082748"/>
            <a:ext cx="47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CreditDefault_Keras_1.py</a:t>
            </a:r>
          </a:p>
        </p:txBody>
      </p:sp>
    </p:spTree>
    <p:extLst>
      <p:ext uri="{BB962C8B-B14F-4D97-AF65-F5344CB8AC3E}">
        <p14:creationId xmlns:p14="http://schemas.microsoft.com/office/powerpoint/2010/main" val="410885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21CA-8E49-40F5-8E3D-9FEC8170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 for Credit Default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63B78-215A-48FC-8B73-1E6B9ADB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total nodes</a:t>
            </a:r>
          </a:p>
          <a:p>
            <a:r>
              <a:rPr lang="en-US" dirty="0"/>
              <a:t>3 hidden layers</a:t>
            </a:r>
          </a:p>
          <a:p>
            <a:r>
              <a:rPr lang="en-US" dirty="0"/>
              <a:t>No regularization</a:t>
            </a:r>
          </a:p>
          <a:p>
            <a:r>
              <a:rPr lang="en-US" dirty="0"/>
              <a:t>Adam</a:t>
            </a:r>
          </a:p>
          <a:p>
            <a:pPr lvl="1"/>
            <a:r>
              <a:rPr lang="en-US" sz="2000" dirty="0"/>
              <a:t>L.R.=0.001</a:t>
            </a:r>
            <a:endParaRPr lang="en-US" sz="2400" dirty="0"/>
          </a:p>
          <a:p>
            <a:r>
              <a:rPr lang="en-US" dirty="0"/>
              <a:t>Batch size = 64</a:t>
            </a:r>
          </a:p>
          <a:p>
            <a:pPr lvl="1"/>
            <a:r>
              <a:rPr lang="en-US" sz="2000" dirty="0"/>
              <a:t>Had issues with 32</a:t>
            </a:r>
          </a:p>
          <a:p>
            <a:r>
              <a:rPr lang="en-US" dirty="0"/>
              <a:t>500 epochs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04C56-80D4-4A93-9AC7-272DBF8C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054" y="2743199"/>
            <a:ext cx="6971828" cy="24988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4008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21CA-8E49-40F5-8E3D-9FEC81705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 for Credit Default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63B78-215A-48FC-8B73-1E6B9ADB1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total nodes</a:t>
            </a:r>
          </a:p>
          <a:p>
            <a:r>
              <a:rPr lang="en-US" dirty="0"/>
              <a:t>3 hidden layers</a:t>
            </a:r>
          </a:p>
          <a:p>
            <a:r>
              <a:rPr lang="en-US" dirty="0"/>
              <a:t>No regularization</a:t>
            </a:r>
          </a:p>
          <a:p>
            <a:r>
              <a:rPr lang="en-US" dirty="0"/>
              <a:t>Adam</a:t>
            </a:r>
          </a:p>
          <a:p>
            <a:pPr lvl="1"/>
            <a:r>
              <a:rPr lang="en-US" sz="2000" dirty="0"/>
              <a:t>L.R.=0.001</a:t>
            </a:r>
            <a:endParaRPr lang="en-US" sz="2400" dirty="0"/>
          </a:p>
          <a:p>
            <a:r>
              <a:rPr lang="en-US" dirty="0"/>
              <a:t>Batch size = 64</a:t>
            </a:r>
          </a:p>
          <a:p>
            <a:pPr lvl="1"/>
            <a:r>
              <a:rPr lang="en-US" sz="2000" dirty="0"/>
              <a:t>Had issues with 32</a:t>
            </a:r>
          </a:p>
          <a:p>
            <a:r>
              <a:rPr lang="en-US" dirty="0"/>
              <a:t>500 epochs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1969B-4BBB-41F1-A418-C249E6A6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567" y="1825625"/>
            <a:ext cx="3766865" cy="2962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DC01C-4AD2-43D1-B951-BF0D99792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234" y="4001294"/>
            <a:ext cx="3588161" cy="2723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A1B4A-39F0-40FB-9619-8111F5873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407" y="5616989"/>
            <a:ext cx="4772025" cy="885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040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2AB44E-890D-419D-92B3-FC2FAC4A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Keras</a:t>
            </a:r>
            <a:r>
              <a:rPr lang="en-US" dirty="0"/>
              <a:t>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CF9890-3ADA-4095-B128-E1E394F5A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Keras</a:t>
            </a:r>
            <a:r>
              <a:rPr lang="en-US" dirty="0"/>
              <a:t> is a high-level interface for building neural networks in TensorFlow</a:t>
            </a:r>
          </a:p>
          <a:p>
            <a:pPr lvl="1"/>
            <a:r>
              <a:rPr lang="en-US" dirty="0"/>
              <a:t>Uses TensorFlow underneath</a:t>
            </a:r>
          </a:p>
          <a:p>
            <a:r>
              <a:rPr lang="en-US" dirty="0"/>
              <a:t>Makes it easier to:</a:t>
            </a:r>
          </a:p>
          <a:p>
            <a:pPr lvl="1"/>
            <a:r>
              <a:rPr lang="en-US" dirty="0"/>
              <a:t>Define multi-layer neural networks</a:t>
            </a:r>
          </a:p>
          <a:p>
            <a:pPr lvl="1"/>
            <a:r>
              <a:rPr lang="en-US" dirty="0"/>
              <a:t>Add regularization schemes</a:t>
            </a:r>
          </a:p>
          <a:p>
            <a:pPr lvl="1"/>
            <a:r>
              <a:rPr lang="en-US" dirty="0"/>
              <a:t>Add different types of layers</a:t>
            </a:r>
          </a:p>
          <a:p>
            <a:r>
              <a:rPr lang="en-US" dirty="0"/>
              <a:t>Developed by Google</a:t>
            </a:r>
          </a:p>
          <a:p>
            <a:pPr lvl="1"/>
            <a:r>
              <a:rPr lang="en-US" dirty="0"/>
              <a:t>First released in 2015</a:t>
            </a:r>
          </a:p>
          <a:p>
            <a:pPr lvl="1"/>
            <a:r>
              <a:rPr lang="en-US" dirty="0"/>
              <a:t>Is quickly becoming the preferred framework for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801088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Credit Default Performance vs. # of Hidden Layers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D574CE-7F42-45FE-A8A3-86B88E6B53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991881"/>
              </p:ext>
            </p:extLst>
          </p:nvPr>
        </p:nvGraphicFramePr>
        <p:xfrm>
          <a:off x="4036232" y="1835150"/>
          <a:ext cx="7317568" cy="329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2424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52956">
                  <a:extLst>
                    <a:ext uri="{9D8B030D-6E8A-4147-A177-3AD203B41FA5}">
                      <a16:colId xmlns:a16="http://schemas.microsoft.com/office/drawing/2014/main" val="1337135763"/>
                    </a:ext>
                  </a:extLst>
                </a:gridCol>
                <a:gridCol w="1127486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33320">
                  <a:extLst>
                    <a:ext uri="{9D8B030D-6E8A-4147-A177-3AD203B41FA5}">
                      <a16:colId xmlns:a16="http://schemas.microsoft.com/office/drawing/2014/main" val="3514967433"/>
                    </a:ext>
                  </a:extLst>
                </a:gridCol>
                <a:gridCol w="1138382">
                  <a:extLst>
                    <a:ext uri="{9D8B030D-6E8A-4147-A177-3AD203B41FA5}">
                      <a16:colId xmlns:a16="http://schemas.microsoft.com/office/drawing/2014/main" val="353339740"/>
                    </a:ext>
                  </a:extLst>
                </a:gridCol>
              </a:tblGrid>
              <a:tr h="64816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Layers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ROC 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ROC 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541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.48429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.46868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183257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.7987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.47774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.42183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.7213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.8942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.32010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5920721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.9412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.47956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.24666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.7081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.9506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.48277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.22682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.8893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.47789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.32765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.7029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.8014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.48530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.41723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8093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20491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300 total neurons</a:t>
            </a:r>
          </a:p>
          <a:p>
            <a:r>
              <a:rPr lang="en-US" sz="2000" dirty="0"/>
              <a:t>Adam</a:t>
            </a:r>
          </a:p>
          <a:p>
            <a:pPr lvl="1"/>
            <a:r>
              <a:rPr lang="en-US" sz="1600" dirty="0"/>
              <a:t>L.R.=0.001</a:t>
            </a:r>
          </a:p>
          <a:p>
            <a:r>
              <a:rPr lang="en-US" sz="2000" dirty="0"/>
              <a:t>No regularization</a:t>
            </a:r>
          </a:p>
          <a:p>
            <a:r>
              <a:rPr lang="en-US" sz="2000" dirty="0"/>
              <a:t>Batch size = 64</a:t>
            </a:r>
          </a:p>
          <a:p>
            <a:r>
              <a:rPr lang="en-US" sz="2000" dirty="0"/>
              <a:t>150 epochs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45524-901D-4B86-8668-488A4247D9F6}"/>
              </a:ext>
            </a:extLst>
          </p:cNvPr>
          <p:cNvSpPr txBox="1">
            <a:spLocks/>
          </p:cNvSpPr>
          <p:nvPr/>
        </p:nvSpPr>
        <p:spPr>
          <a:xfrm>
            <a:off x="529176" y="4021282"/>
            <a:ext cx="3199775" cy="263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C8D29C-3333-4246-A1C5-4491D357F66F}"/>
              </a:ext>
            </a:extLst>
          </p:cNvPr>
          <p:cNvSpPr txBox="1">
            <a:spLocks/>
          </p:cNvSpPr>
          <p:nvPr/>
        </p:nvSpPr>
        <p:spPr>
          <a:xfrm>
            <a:off x="529176" y="4572000"/>
            <a:ext cx="3199775" cy="208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00DCCF-420D-4021-B8CA-C3BA1468230F}"/>
              </a:ext>
            </a:extLst>
          </p:cNvPr>
          <p:cNvSpPr txBox="1">
            <a:spLocks/>
          </p:cNvSpPr>
          <p:nvPr/>
        </p:nvSpPr>
        <p:spPr>
          <a:xfrm>
            <a:off x="681576" y="4724400"/>
            <a:ext cx="3199775" cy="208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3 layers seem to be optimal</a:t>
            </a:r>
          </a:p>
        </p:txBody>
      </p:sp>
    </p:spTree>
    <p:extLst>
      <p:ext uri="{BB962C8B-B14F-4D97-AF65-F5344CB8AC3E}">
        <p14:creationId xmlns:p14="http://schemas.microsoft.com/office/powerpoint/2010/main" val="6337143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Credit Default Performance vs. Total # of Nodes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20491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3 hidden layers</a:t>
            </a:r>
          </a:p>
          <a:p>
            <a:r>
              <a:rPr lang="en-US" sz="2000" dirty="0"/>
              <a:t>Adam</a:t>
            </a:r>
          </a:p>
          <a:p>
            <a:pPr lvl="1"/>
            <a:r>
              <a:rPr lang="en-US" sz="1400" dirty="0"/>
              <a:t>L.R.=0.001</a:t>
            </a:r>
          </a:p>
          <a:p>
            <a:r>
              <a:rPr lang="en-US" sz="2000" dirty="0"/>
              <a:t>No regularization</a:t>
            </a:r>
          </a:p>
          <a:p>
            <a:r>
              <a:rPr lang="en-US" sz="2000" dirty="0"/>
              <a:t>Batch size = 64</a:t>
            </a:r>
          </a:p>
          <a:p>
            <a:r>
              <a:rPr lang="en-US" sz="2000" dirty="0"/>
              <a:t>150 epochs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45524-901D-4B86-8668-488A4247D9F6}"/>
              </a:ext>
            </a:extLst>
          </p:cNvPr>
          <p:cNvSpPr txBox="1">
            <a:spLocks/>
          </p:cNvSpPr>
          <p:nvPr/>
        </p:nvSpPr>
        <p:spPr>
          <a:xfrm>
            <a:off x="529176" y="4021282"/>
            <a:ext cx="3199775" cy="263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7CA3BDF-B374-4FDA-8445-F39CBD101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6164520"/>
              </p:ext>
            </p:extLst>
          </p:nvPr>
        </p:nvGraphicFramePr>
        <p:xfrm>
          <a:off x="4280452" y="1998938"/>
          <a:ext cx="6957394" cy="3324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506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328617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354091">
                  <a:extLst>
                    <a:ext uri="{9D8B030D-6E8A-4147-A177-3AD203B41FA5}">
                      <a16:colId xmlns:a16="http://schemas.microsoft.com/office/drawing/2014/main" val="232071253"/>
                    </a:ext>
                  </a:extLst>
                </a:gridCol>
                <a:gridCol w="1438719">
                  <a:extLst>
                    <a:ext uri="{9D8B030D-6E8A-4147-A177-3AD203B41FA5}">
                      <a16:colId xmlns:a16="http://schemas.microsoft.com/office/drawing/2014/main" val="2860351065"/>
                    </a:ext>
                  </a:extLst>
                </a:gridCol>
              </a:tblGrid>
              <a:tr h="6382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Hidden Nodes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ROC 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ROC 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3030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.7388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.47718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.46476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.7642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.47879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.44865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722476"/>
                  </a:ext>
                </a:extLst>
              </a:tr>
              <a:tr h="3412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.7753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.47539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.43999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003212"/>
                  </a:ext>
                </a:extLst>
              </a:tr>
              <a:tr h="3583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.47917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.37998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3202490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.7212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.9019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.47845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.30978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7667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.9307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.47921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.26390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648366"/>
                  </a:ext>
                </a:extLst>
              </a:tr>
              <a:tr h="4072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.9546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.47958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.21710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777979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7EA092-DFC3-49B7-9DFD-70F3286609F5}"/>
              </a:ext>
            </a:extLst>
          </p:cNvPr>
          <p:cNvSpPr txBox="1">
            <a:spLocks/>
          </p:cNvSpPr>
          <p:nvPr/>
        </p:nvSpPr>
        <p:spPr>
          <a:xfrm>
            <a:off x="529176" y="4572000"/>
            <a:ext cx="3199775" cy="208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300 nodes seems optimal</a:t>
            </a:r>
          </a:p>
          <a:p>
            <a:r>
              <a:rPr lang="en-US" sz="2000" dirty="0">
                <a:solidFill>
                  <a:srgbClr val="0070C0"/>
                </a:solidFill>
              </a:rPr>
              <a:t>We should  try again once we apply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894813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Credit Default Performance vs. L1 Regularization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20491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300 hidden nodes</a:t>
            </a:r>
          </a:p>
          <a:p>
            <a:r>
              <a:rPr lang="en-US" sz="2000" dirty="0"/>
              <a:t>3 hidden layers</a:t>
            </a:r>
          </a:p>
          <a:p>
            <a:r>
              <a:rPr lang="en-US" sz="2000" dirty="0"/>
              <a:t>Adam</a:t>
            </a:r>
          </a:p>
          <a:p>
            <a:pPr lvl="1"/>
            <a:r>
              <a:rPr lang="en-US" sz="1400" dirty="0"/>
              <a:t>L.R.=0.001</a:t>
            </a:r>
          </a:p>
          <a:p>
            <a:r>
              <a:rPr lang="en-US" sz="2000" dirty="0"/>
              <a:t>Batch size = 64</a:t>
            </a:r>
          </a:p>
          <a:p>
            <a:r>
              <a:rPr lang="en-US" sz="2000" dirty="0"/>
              <a:t>L1 Regularization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45524-901D-4B86-8668-488A4247D9F6}"/>
              </a:ext>
            </a:extLst>
          </p:cNvPr>
          <p:cNvSpPr txBox="1">
            <a:spLocks/>
          </p:cNvSpPr>
          <p:nvPr/>
        </p:nvSpPr>
        <p:spPr>
          <a:xfrm>
            <a:off x="529176" y="4021282"/>
            <a:ext cx="3199775" cy="263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7CA3BDF-B374-4FDA-8445-F39CBD101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30680"/>
              </p:ext>
            </p:extLst>
          </p:nvPr>
        </p:nvGraphicFramePr>
        <p:xfrm>
          <a:off x="4439143" y="1863090"/>
          <a:ext cx="631277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15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60950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070152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70152">
                  <a:extLst>
                    <a:ext uri="{9D8B030D-6E8A-4147-A177-3AD203B41FA5}">
                      <a16:colId xmlns:a16="http://schemas.microsoft.com/office/drawing/2014/main" val="1185933459"/>
                    </a:ext>
                  </a:extLst>
                </a:gridCol>
                <a:gridCol w="1070152">
                  <a:extLst>
                    <a:ext uri="{9D8B030D-6E8A-4147-A177-3AD203B41FA5}">
                      <a16:colId xmlns:a16="http://schemas.microsoft.com/office/drawing/2014/main" val="4017193618"/>
                    </a:ext>
                  </a:extLst>
                </a:gridCol>
                <a:gridCol w="1070152">
                  <a:extLst>
                    <a:ext uri="{9D8B030D-6E8A-4147-A177-3AD203B41FA5}">
                      <a16:colId xmlns:a16="http://schemas.microsoft.com/office/drawing/2014/main" val="3657821895"/>
                    </a:ext>
                  </a:extLst>
                </a:gridCol>
              </a:tblGrid>
              <a:tr h="7019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L1 Reg. Scale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ROC AUC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ROC AUC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ROC AUC with 500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9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.9019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.47845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.30978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1e-5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.8254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.49176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.42013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097149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3e-5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.7571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.48157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.46864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095757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5e-5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.7469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.48017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.47382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.7356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810197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7e-5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.47954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.47915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0114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1e-4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.48054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.48324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451616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5e-4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.7046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.7027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.49111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.49441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45109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7EA092-DFC3-49B7-9DFD-70F3286609F5}"/>
              </a:ext>
            </a:extLst>
          </p:cNvPr>
          <p:cNvSpPr txBox="1">
            <a:spLocks/>
          </p:cNvSpPr>
          <p:nvPr/>
        </p:nvSpPr>
        <p:spPr>
          <a:xfrm>
            <a:off x="529176" y="4572000"/>
            <a:ext cx="3199775" cy="208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Optimum L1 regularization amount is 5e-5 </a:t>
            </a:r>
          </a:p>
          <a:p>
            <a:r>
              <a:rPr lang="en-US" sz="2000" dirty="0">
                <a:solidFill>
                  <a:srgbClr val="0070C0"/>
                </a:solidFill>
              </a:rPr>
              <a:t>Had to run some examples multiple times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79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BE613-CF5E-4B40-81DA-500593B0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16" y="3535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Credit Default Performance vs. Dropout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2E2F0B-2A62-4B3C-A4E5-18CCE2A60E5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96491" cy="21956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300 hidden nodes</a:t>
            </a:r>
          </a:p>
          <a:p>
            <a:r>
              <a:rPr lang="en-US" sz="2000" dirty="0"/>
              <a:t>3 hidden layers</a:t>
            </a:r>
          </a:p>
          <a:p>
            <a:r>
              <a:rPr lang="en-US" sz="2000" dirty="0"/>
              <a:t>Adam</a:t>
            </a:r>
          </a:p>
          <a:p>
            <a:pPr lvl="1"/>
            <a:r>
              <a:rPr lang="en-US" sz="1400" dirty="0"/>
              <a:t>L.R.=0.001</a:t>
            </a:r>
          </a:p>
          <a:p>
            <a:r>
              <a:rPr lang="en-US" sz="2000" dirty="0"/>
              <a:t>Batch size = 64</a:t>
            </a:r>
          </a:p>
          <a:p>
            <a:r>
              <a:rPr lang="en-US" sz="2000" dirty="0"/>
              <a:t>Dropout regularization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D45524-901D-4B86-8668-488A4247D9F6}"/>
              </a:ext>
            </a:extLst>
          </p:cNvPr>
          <p:cNvSpPr txBox="1">
            <a:spLocks/>
          </p:cNvSpPr>
          <p:nvPr/>
        </p:nvSpPr>
        <p:spPr>
          <a:xfrm>
            <a:off x="529176" y="4021282"/>
            <a:ext cx="3199775" cy="263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7CA3BDF-B374-4FDA-8445-F39CBD101D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7156485"/>
              </p:ext>
            </p:extLst>
          </p:nvPr>
        </p:nvGraphicFramePr>
        <p:xfrm>
          <a:off x="4178300" y="1679113"/>
          <a:ext cx="7382925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215">
                  <a:extLst>
                    <a:ext uri="{9D8B030D-6E8A-4147-A177-3AD203B41FA5}">
                      <a16:colId xmlns:a16="http://schemas.microsoft.com/office/drawing/2014/main" val="2356337242"/>
                    </a:ext>
                  </a:extLst>
                </a:gridCol>
                <a:gridCol w="1060950">
                  <a:extLst>
                    <a:ext uri="{9D8B030D-6E8A-4147-A177-3AD203B41FA5}">
                      <a16:colId xmlns:a16="http://schemas.microsoft.com/office/drawing/2014/main" val="2491218867"/>
                    </a:ext>
                  </a:extLst>
                </a:gridCol>
                <a:gridCol w="1070152">
                  <a:extLst>
                    <a:ext uri="{9D8B030D-6E8A-4147-A177-3AD203B41FA5}">
                      <a16:colId xmlns:a16="http://schemas.microsoft.com/office/drawing/2014/main" val="1232175368"/>
                    </a:ext>
                  </a:extLst>
                </a:gridCol>
                <a:gridCol w="1070152">
                  <a:extLst>
                    <a:ext uri="{9D8B030D-6E8A-4147-A177-3AD203B41FA5}">
                      <a16:colId xmlns:a16="http://schemas.microsoft.com/office/drawing/2014/main" val="1185933459"/>
                    </a:ext>
                  </a:extLst>
                </a:gridCol>
                <a:gridCol w="1070152">
                  <a:extLst>
                    <a:ext uri="{9D8B030D-6E8A-4147-A177-3AD203B41FA5}">
                      <a16:colId xmlns:a16="http://schemas.microsoft.com/office/drawing/2014/main" val="4017193618"/>
                    </a:ext>
                  </a:extLst>
                </a:gridCol>
                <a:gridCol w="1070152">
                  <a:extLst>
                    <a:ext uri="{9D8B030D-6E8A-4147-A177-3AD203B41FA5}">
                      <a16:colId xmlns:a16="http://schemas.microsoft.com/office/drawing/2014/main" val="3657821895"/>
                    </a:ext>
                  </a:extLst>
                </a:gridCol>
                <a:gridCol w="1070152">
                  <a:extLst>
                    <a:ext uri="{9D8B030D-6E8A-4147-A177-3AD203B41FA5}">
                      <a16:colId xmlns:a16="http://schemas.microsoft.com/office/drawing/2014/main" val="1878514267"/>
                    </a:ext>
                  </a:extLst>
                </a:gridCol>
              </a:tblGrid>
              <a:tr h="7019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Dropout Rate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ROC AUC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Train ROC AUC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Test Cost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 Train Cost with 150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Test ROC AUC with 500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Min Test ROC AUC  with 1000 epochs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36823"/>
                  </a:ext>
                </a:extLst>
              </a:tr>
              <a:tr h="2934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.9019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.47845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.30978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211095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.7762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.46982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.43996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6095757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.7467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.46532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0114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.46428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.46996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245109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.46514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.47463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.7405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454987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.46637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.47704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.7410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360436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.46825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.48026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.7420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036640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.7103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.46934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.48199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.7405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358614"/>
                  </a:ext>
                </a:extLst>
              </a:tr>
              <a:tr h="3266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.7239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.7004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.47316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.48615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.7371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565812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7EA092-DFC3-49B7-9DFD-70F3286609F5}"/>
              </a:ext>
            </a:extLst>
          </p:cNvPr>
          <p:cNvSpPr txBox="1">
            <a:spLocks/>
          </p:cNvSpPr>
          <p:nvPr/>
        </p:nvSpPr>
        <p:spPr>
          <a:xfrm>
            <a:off x="529176" y="4572000"/>
            <a:ext cx="3199775" cy="1644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70C0"/>
                </a:solidFill>
              </a:rPr>
              <a:t>Dropout is more effective than L1 regularization</a:t>
            </a:r>
          </a:p>
          <a:p>
            <a:r>
              <a:rPr lang="en-US" sz="2000" dirty="0">
                <a:solidFill>
                  <a:srgbClr val="0070C0"/>
                </a:solidFill>
              </a:rPr>
              <a:t>A dropout rate of 50% seems to be ideal for this model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C45DB-448E-41D0-97C6-D82ACC65D783}"/>
              </a:ext>
            </a:extLst>
          </p:cNvPr>
          <p:cNvSpPr txBox="1"/>
          <p:nvPr/>
        </p:nvSpPr>
        <p:spPr>
          <a:xfrm>
            <a:off x="145915" y="6433993"/>
            <a:ext cx="2947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CreditDefault_Keras_2.py</a:t>
            </a:r>
          </a:p>
        </p:txBody>
      </p:sp>
    </p:spTree>
    <p:extLst>
      <p:ext uri="{BB962C8B-B14F-4D97-AF65-F5344CB8AC3E}">
        <p14:creationId xmlns:p14="http://schemas.microsoft.com/office/powerpoint/2010/main" val="22566626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2A9F-BEEC-4661-8D52-5F83C2FA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Random Forest for Credit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52E5-3089-454E-8D4A-617FA6329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7874000" cy="1204912"/>
          </a:xfrm>
        </p:spPr>
        <p:txBody>
          <a:bodyPr>
            <a:normAutofit/>
          </a:bodyPr>
          <a:lstStyle/>
          <a:p>
            <a:r>
              <a:rPr lang="en-US" dirty="0"/>
              <a:t>With </a:t>
            </a:r>
            <a:r>
              <a:rPr lang="en-US" dirty="0" err="1"/>
              <a:t>n_estimators</a:t>
            </a:r>
            <a:r>
              <a:rPr lang="en-US" dirty="0"/>
              <a:t> = 100, </a:t>
            </a:r>
            <a:r>
              <a:rPr lang="en-US" dirty="0" err="1"/>
              <a:t>min_samples_leaf</a:t>
            </a:r>
            <a:r>
              <a:rPr lang="en-US" dirty="0"/>
              <a:t>=20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F789A-3928-4D62-9D6F-E4758B34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68" y="2218971"/>
            <a:ext cx="4641043" cy="3612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8B52D-2991-4E2E-96CA-DE4CCDDA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78" y="2289217"/>
            <a:ext cx="4641043" cy="3542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3ED5CB-0BBA-4248-9228-B06B6F3C9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89" y="5977019"/>
            <a:ext cx="3254022" cy="4801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CC15AA-FFEA-49DD-A2E9-28824638DC51}"/>
              </a:ext>
            </a:extLst>
          </p:cNvPr>
          <p:cNvSpPr txBox="1"/>
          <p:nvPr/>
        </p:nvSpPr>
        <p:spPr>
          <a:xfrm>
            <a:off x="528133" y="6323598"/>
            <a:ext cx="4130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See CreditDefault_RandForest_2.py</a:t>
            </a:r>
          </a:p>
        </p:txBody>
      </p:sp>
    </p:spTree>
    <p:extLst>
      <p:ext uri="{BB962C8B-B14F-4D97-AF65-F5344CB8AC3E}">
        <p14:creationId xmlns:p14="http://schemas.microsoft.com/office/powerpoint/2010/main" val="9827526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6AD0-124B-43CC-8A03-F27A5E20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5BEE-526F-4087-9B99-46BDD8826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deep network for credit default classification with Dropout regularization</a:t>
            </a:r>
          </a:p>
          <a:p>
            <a:pPr lvl="1"/>
            <a:r>
              <a:rPr lang="en-US" dirty="0"/>
              <a:t>Based on CreditDefault_Keras_2.py</a:t>
            </a:r>
          </a:p>
          <a:p>
            <a:r>
              <a:rPr lang="en-US" dirty="0"/>
              <a:t>Increase the total number of nodes beyond 300</a:t>
            </a:r>
          </a:p>
          <a:p>
            <a:pPr lvl="1"/>
            <a:r>
              <a:rPr lang="en-US" dirty="0"/>
              <a:t>Try something between 500 and 1000 nodes</a:t>
            </a:r>
          </a:p>
          <a:p>
            <a:r>
              <a:rPr lang="en-US" dirty="0"/>
              <a:t>Adjust the dropout rate as necessary to obtain optimal results</a:t>
            </a:r>
          </a:p>
          <a:p>
            <a:pPr lvl="1"/>
            <a:r>
              <a:rPr lang="en-US" dirty="0"/>
              <a:t>You may need to increase the total number of epochs beyond 1000</a:t>
            </a:r>
          </a:p>
          <a:p>
            <a:r>
              <a:rPr lang="en-US" dirty="0"/>
              <a:t>What is the best test ROC AUC score that you can get?</a:t>
            </a:r>
          </a:p>
          <a:p>
            <a:r>
              <a:rPr lang="en-US" dirty="0"/>
              <a:t>Can you beat the Random Forest solution?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4608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FE4592-77D9-4D6E-86DB-0E72F17B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on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68558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4E8E-ECF1-4530-BA99-5CB62AE7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Validation + Test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C828C-381F-488D-B465-B62B6ABDC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1067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spend a lot of effort tuning the model hyperparameters </a:t>
            </a:r>
          </a:p>
          <a:p>
            <a:pPr lvl="1"/>
            <a:r>
              <a:rPr lang="en-US" dirty="0"/>
              <a:t>To maximize the validation scores</a:t>
            </a:r>
          </a:p>
          <a:p>
            <a:r>
              <a:rPr lang="en-US" dirty="0"/>
              <a:t>This introduces </a:t>
            </a:r>
            <a:r>
              <a:rPr lang="en-US" i="1" dirty="0"/>
              <a:t>information leaks</a:t>
            </a:r>
          </a:p>
          <a:p>
            <a:pPr lvl="1"/>
            <a:r>
              <a:rPr lang="en-US" dirty="0"/>
              <a:t>We artificially optimized to this particular validation dataset</a:t>
            </a:r>
          </a:p>
          <a:p>
            <a:r>
              <a:rPr lang="en-US" dirty="0"/>
              <a:t>It is recommended that we keep a never-before-seen dataset reserved for final testing</a:t>
            </a:r>
          </a:p>
          <a:p>
            <a:pPr lvl="1"/>
            <a:r>
              <a:rPr lang="en-US" dirty="0"/>
              <a:t>Only use it at the very end, when the model has been fully tuned</a:t>
            </a:r>
          </a:p>
          <a:p>
            <a:r>
              <a:rPr lang="en-US" dirty="0"/>
              <a:t>You way want to switch to K-fold for cross-validation during training</a:t>
            </a:r>
          </a:p>
          <a:p>
            <a:pPr lvl="1"/>
            <a:r>
              <a:rPr lang="en-US" dirty="0"/>
              <a:t>More consistent validation scores than a single validation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574A8-D12B-405B-B714-E8E1A5185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451" y="4451834"/>
            <a:ext cx="3638549" cy="1528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BE8EE-08A3-4842-9400-1BB8A521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895" y="1825625"/>
            <a:ext cx="2928587" cy="182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395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F667-D323-4714-A0C8-1F6655FC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13F6-F163-4BED-8C1A-FD6AD3C9A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Best-performing networks on image classification problems</a:t>
            </a:r>
          </a:p>
          <a:p>
            <a:r>
              <a:rPr lang="en-US" dirty="0"/>
              <a:t>Take into account spatial information</a:t>
            </a:r>
          </a:p>
          <a:p>
            <a:pPr lvl="1"/>
            <a:r>
              <a:rPr lang="en-US" dirty="0"/>
              <a:t>No longer is each pixel an independent feature</a:t>
            </a:r>
          </a:p>
          <a:p>
            <a:r>
              <a:rPr lang="en-US" dirty="0"/>
              <a:t>Small (usually 3x3) filter kernels are applied to the image</a:t>
            </a:r>
          </a:p>
          <a:p>
            <a:pPr lvl="1"/>
            <a:r>
              <a:rPr lang="en-US" dirty="0"/>
              <a:t>Different kinds of kernels are applied</a:t>
            </a:r>
          </a:p>
          <a:p>
            <a:pPr lvl="1"/>
            <a:r>
              <a:rPr lang="en-US" dirty="0"/>
              <a:t>Represent horizontal, vertical, diagonal edges, </a:t>
            </a:r>
            <a:br>
              <a:rPr lang="en-US" dirty="0"/>
            </a:br>
            <a:r>
              <a:rPr lang="en-US" dirty="0"/>
              <a:t>lines, etc.</a:t>
            </a:r>
          </a:p>
          <a:p>
            <a:r>
              <a:rPr lang="en-US" dirty="0"/>
              <a:t>Only the best kernel outputs are kept for a particular location</a:t>
            </a:r>
          </a:p>
          <a:p>
            <a:pPr lvl="1"/>
            <a:r>
              <a:rPr lang="en-US" dirty="0"/>
              <a:t>Using a maximum pooling selection</a:t>
            </a:r>
          </a:p>
          <a:p>
            <a:pPr lvl="1"/>
            <a:r>
              <a:rPr lang="en-US" dirty="0"/>
              <a:t>This is an information reduction strategy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07CB4-C89A-432C-B39D-1911AC4F4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881" y="3681078"/>
            <a:ext cx="3560693" cy="12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017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F667-D323-4714-A0C8-1F6655FC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313F6-F163-4BED-8C1A-FD6AD3C9A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The convolution + pooling can be repeated</a:t>
            </a:r>
          </a:p>
          <a:p>
            <a:pPr lvl="1"/>
            <a:r>
              <a:rPr lang="en-US" dirty="0"/>
              <a:t>Reduces information at every stage</a:t>
            </a:r>
          </a:p>
          <a:p>
            <a:r>
              <a:rPr lang="en-US" dirty="0"/>
              <a:t>Eventually you finish with traditional (densely connected) network for final classification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E43B8-CCBD-4E46-BB18-2401C177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63" y="3916016"/>
            <a:ext cx="8953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8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E731B-6059-41BF-A1EC-CE29CAC95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6BB-9EB1-4E9F-95B6-14DC7FC36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i="1" dirty="0"/>
              <a:t>pip install </a:t>
            </a:r>
            <a:r>
              <a:rPr lang="en-US" i="1" dirty="0" err="1"/>
              <a:t>keras</a:t>
            </a:r>
            <a:endParaRPr lang="en-US" i="1" dirty="0"/>
          </a:p>
          <a:p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783ED-90FE-4AAE-8C04-B62EC3B28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40" y="2786448"/>
            <a:ext cx="8352244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07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7F8F-DCC9-4930-BC3E-9488E22D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BCF4A-4C90-4CAC-8B10-9643D526C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ImageNet competition</a:t>
            </a:r>
          </a:p>
          <a:p>
            <a:pPr lvl="1"/>
            <a:r>
              <a:rPr lang="en-US" dirty="0"/>
              <a:t>Launched in 2010</a:t>
            </a:r>
          </a:p>
          <a:p>
            <a:pPr lvl="1"/>
            <a:r>
              <a:rPr lang="en-US" dirty="0"/>
              <a:t>1.2 million color images</a:t>
            </a:r>
          </a:p>
          <a:p>
            <a:pPr lvl="2"/>
            <a:r>
              <a:rPr lang="en-US" dirty="0"/>
              <a:t>Varying sizes (usually resized to 224x224)</a:t>
            </a:r>
          </a:p>
          <a:p>
            <a:pPr lvl="1"/>
            <a:r>
              <a:rPr lang="en-US" dirty="0"/>
              <a:t>1,000 category classes</a:t>
            </a:r>
          </a:p>
          <a:p>
            <a:r>
              <a:rPr lang="en-US" dirty="0"/>
              <a:t>Winning topologies</a:t>
            </a:r>
          </a:p>
          <a:p>
            <a:pPr lvl="1"/>
            <a:r>
              <a:rPr lang="en-US" dirty="0"/>
              <a:t>2012: </a:t>
            </a:r>
            <a:r>
              <a:rPr lang="en-US" dirty="0" err="1"/>
              <a:t>AlexNet</a:t>
            </a:r>
            <a:r>
              <a:rPr lang="en-US" dirty="0"/>
              <a:t> (15.3% top-5 error rate)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5 convolutional layers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3 fully-connected layers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650,000 neurons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Dropout regularization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D1025-F2A8-4388-8B23-6EC1C2C67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961" y="2276199"/>
            <a:ext cx="3961075" cy="266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495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27F8F-DCC9-4930-BC3E-9488E22D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BCF4A-4C90-4CAC-8B10-9643D526C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7656443" cy="5234609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2014: </a:t>
            </a:r>
            <a:r>
              <a:rPr lang="en-US" dirty="0" err="1"/>
              <a:t>GoogLeNet</a:t>
            </a:r>
            <a:r>
              <a:rPr lang="en-US" dirty="0"/>
              <a:t> (6.6% top-5 error rate)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100 layers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5x5 convolutions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Dropout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2015: </a:t>
            </a:r>
            <a:r>
              <a:rPr lang="en-US" dirty="0" err="1"/>
              <a:t>ResNet</a:t>
            </a:r>
            <a:r>
              <a:rPr lang="en-US" dirty="0"/>
              <a:t> (Microsoft) (3.6% top-5 error rate)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152 layers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One 7x7 convolution, followed by many 3x3 convolutional layers with shortcut connections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One fully connected layer at the end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2016: </a:t>
            </a:r>
            <a:r>
              <a:rPr lang="en-US" dirty="0" err="1"/>
              <a:t>Trimps-Soushen</a:t>
            </a:r>
            <a:r>
              <a:rPr lang="en-US" dirty="0"/>
              <a:t> (2.99% top-5 error rate)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Ensemble method</a:t>
            </a:r>
          </a:p>
          <a:p>
            <a:pPr lvl="2"/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2017: </a:t>
            </a:r>
            <a:r>
              <a:rPr lang="en-US" dirty="0" err="1"/>
              <a:t>SENet</a:t>
            </a:r>
            <a:r>
              <a:rPr lang="en-US" dirty="0"/>
              <a:t> (WMW in China) (2.25% top-5 error rate)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Squeeze &amp; excitation blocks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329A5-F323-4367-8EB3-16B165BC7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99" y="452300"/>
            <a:ext cx="10191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84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03D9-2F2E-45BA-894E-3A161142A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30D8-4A94-4B50-9E3A-A166F303D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well on problems that have repeating sequences over time</a:t>
            </a:r>
          </a:p>
          <a:p>
            <a:pPr lvl="1"/>
            <a:r>
              <a:rPr lang="en-US" dirty="0"/>
              <a:t>Like written text, speech, audio &amp; video</a:t>
            </a:r>
          </a:p>
          <a:p>
            <a:pPr lvl="1"/>
            <a:r>
              <a:rPr lang="en-US" dirty="0"/>
              <a:t>Previous inputs are good predictors of future outputs</a:t>
            </a:r>
          </a:p>
          <a:p>
            <a:r>
              <a:rPr lang="en-US" dirty="0"/>
              <a:t>We can feed back the prediction output of the network back as an input for future predictions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1F96B-4284-4720-8300-C85EB366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80" y="4001294"/>
            <a:ext cx="52197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340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D326-E1EC-4500-8A76-083769D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4BE6-EE46-4D12-8AE0-8CE14D9D2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neural network to generate, for example, text sequences</a:t>
            </a:r>
          </a:p>
          <a:p>
            <a:pPr lvl="1"/>
            <a:r>
              <a:rPr lang="en-US" dirty="0"/>
              <a:t>Also images, audio &amp; video</a:t>
            </a:r>
          </a:p>
          <a:p>
            <a:r>
              <a:rPr lang="en-US" dirty="0"/>
              <a:t>Start by training a neural net to predict the next word based on the previous word history</a:t>
            </a:r>
          </a:p>
          <a:p>
            <a:r>
              <a:rPr lang="en-US" dirty="0"/>
              <a:t>Use it to generate a sequence of likely next words</a:t>
            </a:r>
          </a:p>
          <a:p>
            <a:pPr lvl="1"/>
            <a:r>
              <a:rPr lang="en-US" dirty="0"/>
              <a:t>Start from a random, or a seed set of initial words</a:t>
            </a:r>
          </a:p>
          <a:p>
            <a:pPr lvl="1"/>
            <a:r>
              <a:rPr lang="en-US" dirty="0"/>
              <a:t>Add some randomness to the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6D0B2-D9F5-4E76-A1BE-36AA4ED1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97" y="5197475"/>
            <a:ext cx="6467475" cy="1295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20267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D326-E1EC-4500-8A76-083769D3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4BE6-EE46-4D12-8AE0-8CE14D9D2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487" cy="4351338"/>
          </a:xfrm>
        </p:spPr>
        <p:txBody>
          <a:bodyPr/>
          <a:lstStyle/>
          <a:p>
            <a:r>
              <a:rPr lang="en-US" sz="2400" dirty="0"/>
              <a:t>Google´s </a:t>
            </a:r>
            <a:r>
              <a:rPr lang="en-US" sz="2400" dirty="0" err="1"/>
              <a:t>DeepDream</a:t>
            </a:r>
            <a:r>
              <a:rPr lang="en-US" sz="2400" dirty="0"/>
              <a:t> (2015)</a:t>
            </a:r>
          </a:p>
          <a:p>
            <a:r>
              <a:rPr lang="en-US" sz="2400" dirty="0"/>
              <a:t>Based on a convolutional net trained on the ImageNet dataset</a:t>
            </a:r>
          </a:p>
          <a:p>
            <a:r>
              <a:rPr lang="en-US" sz="2400" dirty="0"/>
              <a:t>Uses gradient ascent to maximize the activation of certain filter kernels (chosen at random)</a:t>
            </a:r>
          </a:p>
          <a:p>
            <a:pPr lvl="1"/>
            <a:r>
              <a:rPr lang="en-US" sz="2000" dirty="0"/>
              <a:t>The neural network is fixed</a:t>
            </a:r>
          </a:p>
          <a:p>
            <a:pPr lvl="1"/>
            <a:r>
              <a:rPr lang="en-US" sz="2000"/>
              <a:t>Only input </a:t>
            </a:r>
            <a:r>
              <a:rPr lang="en-US" sz="2000" dirty="0"/>
              <a:t>pixels are allowed to adapt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22CF3-C409-408E-B5C6-19ABE8E0F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35200"/>
            <a:ext cx="56769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8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F7CF-533B-4F3F-A573-023C9CEA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642C-83D3-4A6C-BB65-C4D60EF3A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626459"/>
          </a:xfrm>
        </p:spPr>
        <p:txBody>
          <a:bodyPr/>
          <a:lstStyle/>
          <a:p>
            <a:r>
              <a:rPr lang="en-US" dirty="0"/>
              <a:t>Used for generating realistic images, video, music, etc.</a:t>
            </a:r>
          </a:p>
          <a:p>
            <a:pPr lvl="1"/>
            <a:r>
              <a:rPr lang="en-US" dirty="0"/>
              <a:t>i.e. celebrity faces</a:t>
            </a:r>
          </a:p>
          <a:p>
            <a:r>
              <a:rPr lang="en-US" dirty="0"/>
              <a:t>Two networks are used</a:t>
            </a:r>
          </a:p>
          <a:p>
            <a:pPr lvl="1"/>
            <a:r>
              <a:rPr lang="en-US" dirty="0"/>
              <a:t>A generator network</a:t>
            </a:r>
          </a:p>
          <a:p>
            <a:pPr lvl="1"/>
            <a:r>
              <a:rPr lang="en-US" dirty="0"/>
              <a:t>A discriminator network</a:t>
            </a:r>
          </a:p>
          <a:p>
            <a:r>
              <a:rPr lang="en-US" dirty="0"/>
              <a:t>They are trained jointly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2DAA4-3065-4111-873D-5B52ADCA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122" y="2108147"/>
            <a:ext cx="6599723" cy="2332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2CA66-D4EF-499C-B150-92F4F89FD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90" y="4749854"/>
            <a:ext cx="9585671" cy="18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245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85683-1248-44D2-91AB-B4B68330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9885" cy="1325563"/>
          </a:xfrm>
        </p:spPr>
        <p:txBody>
          <a:bodyPr/>
          <a:lstStyle/>
          <a:p>
            <a:r>
              <a:rPr lang="en-US" dirty="0"/>
              <a:t>More Neural Network Topologies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67AE0-B39C-4B86-9EF0-5B0F1EE5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9837"/>
            <a:ext cx="5880652" cy="3884098"/>
          </a:xfrm>
        </p:spPr>
        <p:txBody>
          <a:bodyPr/>
          <a:lstStyle/>
          <a:p>
            <a:r>
              <a:rPr lang="en-US" dirty="0"/>
              <a:t>There are many variations of neural network topologies being tried for different purposes</a:t>
            </a:r>
          </a:p>
          <a:p>
            <a:r>
              <a:rPr lang="en-US" dirty="0"/>
              <a:t>Recommended reading:</a:t>
            </a:r>
          </a:p>
          <a:p>
            <a:pPr lvl="1"/>
            <a:r>
              <a:rPr lang="en-US" dirty="0">
                <a:hlinkClick r:id="rId2"/>
              </a:rPr>
              <a:t>https://towardsdatascience.com/the-mostly-complete-chart-of-neural-networks-explained-3fb6f2367464</a:t>
            </a:r>
            <a:endParaRPr lang="en-US" dirty="0"/>
          </a:p>
        </p:txBody>
      </p:sp>
      <p:pic>
        <p:nvPicPr>
          <p:cNvPr id="1026" name="Picture 2" descr="https://cdn-images-1.medium.com/max/1200/1*cuTSPlTq0a_327iTPJyD-Q.png">
            <a:extLst>
              <a:ext uri="{FF2B5EF4-FFF2-40B4-BE49-F238E27FC236}">
                <a16:creationId xmlns:a16="http://schemas.microsoft.com/office/drawing/2014/main" id="{A670FE18-BB53-4FE7-B484-CE6813FF8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085" y="73151"/>
            <a:ext cx="4523233" cy="678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9259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AF2C-F009-4645-8037-901CAA69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TensorFlow/</a:t>
            </a:r>
            <a:r>
              <a:rPr lang="en-US" dirty="0" err="1"/>
              <a:t>Keras</a:t>
            </a:r>
            <a:r>
              <a:rPr lang="en-US" dirty="0"/>
              <a:t> on 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70FB3-9E8F-481E-92F6-CBE719E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can map computations to GPUs</a:t>
            </a:r>
          </a:p>
          <a:p>
            <a:pPr lvl="1"/>
            <a:r>
              <a:rPr lang="en-US" dirty="0"/>
              <a:t>Most Nvidia GPUs are supported</a:t>
            </a:r>
          </a:p>
          <a:p>
            <a:pPr lvl="1"/>
            <a:r>
              <a:rPr lang="en-US" dirty="0"/>
              <a:t>Some of the more recent AMD GPUs as well</a:t>
            </a:r>
          </a:p>
          <a:p>
            <a:r>
              <a:rPr lang="en-US" dirty="0"/>
              <a:t>Execution times can reduced by 5X to 10X by using a single GPU</a:t>
            </a:r>
          </a:p>
          <a:p>
            <a:r>
              <a:rPr lang="en-US" dirty="0"/>
              <a:t>Multi-GPU configurations can also be set-up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7388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AF2C-F009-4645-8037-901CAA69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TensorFlow/</a:t>
            </a:r>
            <a:r>
              <a:rPr lang="en-US" dirty="0" err="1"/>
              <a:t>Keras</a:t>
            </a:r>
            <a:r>
              <a:rPr lang="en-US" dirty="0"/>
              <a:t> on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70FB3-9E8F-481E-92F6-CBE719E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an rent GPU-enabled remote resources</a:t>
            </a:r>
          </a:p>
          <a:p>
            <a:pPr lvl="1"/>
            <a:r>
              <a:rPr lang="en-US" dirty="0"/>
              <a:t>Amazon AWS EC2 is the best known</a:t>
            </a:r>
          </a:p>
          <a:p>
            <a:pPr lvl="1"/>
            <a:r>
              <a:rPr lang="en-US" dirty="0"/>
              <a:t>Costs start at about $1/hour </a:t>
            </a:r>
          </a:p>
          <a:p>
            <a:r>
              <a:rPr lang="en-US" dirty="0"/>
              <a:t>Multi-GPU configurations are available</a:t>
            </a:r>
          </a:p>
          <a:p>
            <a:r>
              <a:rPr lang="en-US" dirty="0"/>
              <a:t>You can develop online using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Similar experience to working locally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377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7441-C167-4F5A-8DCF-E742A645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618E-D615-4581-B455-CFF4E8781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Hosts machine learning competitions (with prizes)</a:t>
            </a:r>
          </a:p>
          <a:p>
            <a:pPr lvl="1"/>
            <a:r>
              <a:rPr lang="en-US" dirty="0"/>
              <a:t>It’s a good way to know which approaches to machine learning are winning </a:t>
            </a:r>
          </a:p>
          <a:p>
            <a:r>
              <a:rPr lang="en-US" dirty="0"/>
              <a:t>Hosts many datasets</a:t>
            </a:r>
          </a:p>
          <a:p>
            <a:r>
              <a:rPr lang="en-US" dirty="0"/>
              <a:t>Also has very good learning resources and discussion forums</a:t>
            </a:r>
          </a:p>
          <a:p>
            <a:r>
              <a:rPr lang="en-US" dirty="0">
                <a:hlinkClick r:id="rId2"/>
              </a:rPr>
              <a:t>https://www.kaggle.com/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1B27-DF9A-49AD-86F4-3B566B32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2-Layer Network of MNIST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1FCEA-DF94-42FC-AB9C-FCB8ACCF6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implement a network with no regularization, and stochastic gradient descent</a:t>
            </a:r>
          </a:p>
          <a:p>
            <a:r>
              <a:rPr lang="en-US" dirty="0"/>
              <a:t>Import the various </a:t>
            </a:r>
            <a:r>
              <a:rPr lang="en-US" dirty="0" err="1"/>
              <a:t>Keras</a:t>
            </a:r>
            <a:r>
              <a:rPr lang="en-US" dirty="0"/>
              <a:t> modules we will need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</a:t>
            </a:r>
            <a:r>
              <a:rPr lang="en-US" dirty="0" err="1"/>
              <a:t>Keras</a:t>
            </a:r>
            <a:r>
              <a:rPr lang="en-US" dirty="0"/>
              <a:t> to one-hot encode the labels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You can also continue to use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/>
              <a:t>OneHotEncoder</a:t>
            </a:r>
            <a:r>
              <a:rPr lang="en-US" dirty="0"/>
              <a:t> if you prefer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51DEA-CDC8-4AD2-A889-C9CD676A8999}"/>
              </a:ext>
            </a:extLst>
          </p:cNvPr>
          <p:cNvSpPr txBox="1"/>
          <p:nvPr/>
        </p:nvSpPr>
        <p:spPr>
          <a:xfrm>
            <a:off x="467833" y="6176963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Mnist_Keras_1.py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F2997-9F94-4850-A618-90B423FD0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913" y="3257131"/>
            <a:ext cx="3299746" cy="906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01714-074D-494A-A256-F481644AE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913" y="4804685"/>
            <a:ext cx="7834039" cy="7315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4750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 err="1"/>
              <a:t>Thank</a:t>
            </a:r>
            <a:r>
              <a:rPr lang="es-CR" dirty="0"/>
              <a:t> </a:t>
            </a:r>
            <a:r>
              <a:rPr lang="es-CR" dirty="0" err="1"/>
              <a:t>you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792625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4306</TotalTime>
  <Words>5054</Words>
  <Application>Microsoft Office PowerPoint</Application>
  <PresentationFormat>Widescreen</PresentationFormat>
  <Paragraphs>1560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Intel Clear</vt:lpstr>
      <vt:lpstr>Office Theme</vt:lpstr>
      <vt:lpstr>Introduction to Artificial Intelligence Group 1 Week 7</vt:lpstr>
      <vt:lpstr>Schedule</vt:lpstr>
      <vt:lpstr>Agenda for Week 7</vt:lpstr>
      <vt:lpstr>Aviso 2</vt:lpstr>
      <vt:lpstr>Aviso 3</vt:lpstr>
      <vt:lpstr>PowerPoint Presentation</vt:lpstr>
      <vt:lpstr>The Keras API</vt:lpstr>
      <vt:lpstr>Installing Keras</vt:lpstr>
      <vt:lpstr>2-Layer Network of MNIST in Keras</vt:lpstr>
      <vt:lpstr>2-Layer Network of MNIST in Keras</vt:lpstr>
      <vt:lpstr>2-Layer Network of MNIST in Keras</vt:lpstr>
      <vt:lpstr>2-Layer Network of MNIST in Keras</vt:lpstr>
      <vt:lpstr>2-Layer Network of MNIST in Keras</vt:lpstr>
      <vt:lpstr>2-Layer Network of MNIST in Keras</vt:lpstr>
      <vt:lpstr>2-Layer Network of MNIST in Keras</vt:lpstr>
      <vt:lpstr>2-Layer Network of MNIST in Keras</vt:lpstr>
      <vt:lpstr>200 neurons, L.R.=0.05, 100 epochs</vt:lpstr>
      <vt:lpstr>200 neurons, L.R.=0.05, 100 epochs</vt:lpstr>
      <vt:lpstr>Using Adaptive Optimizers in Keras</vt:lpstr>
      <vt:lpstr>200 neurons, Adam, L.R.=0.001</vt:lpstr>
      <vt:lpstr>200 neurons, AdaDelta, L.R.=1.0</vt:lpstr>
      <vt:lpstr>200 neurons, Adagrad, L.R.=0.01</vt:lpstr>
      <vt:lpstr>MNIST 2-Layer Network with Adagrad</vt:lpstr>
      <vt:lpstr>MNIST 2-Layer Network with AdaDelta</vt:lpstr>
      <vt:lpstr>MNIST 2-Layer Network with Adam</vt:lpstr>
      <vt:lpstr>Optimizer Comparison</vt:lpstr>
      <vt:lpstr>Practice 1</vt:lpstr>
      <vt:lpstr>Adding L1/L2 Regularization in Keras</vt:lpstr>
      <vt:lpstr>MNIST 2-Layer Network with L2 Regularization</vt:lpstr>
      <vt:lpstr>MNIST 2-Layer Network with L2 Regularization</vt:lpstr>
      <vt:lpstr>MNIST 2-Layer Network with L2 Regularization</vt:lpstr>
      <vt:lpstr>Regularization Comparison for MNIST</vt:lpstr>
      <vt:lpstr>Deep Networks</vt:lpstr>
      <vt:lpstr>Anatomy of a Deep Neural Network</vt:lpstr>
      <vt:lpstr>Deep Neural Networks</vt:lpstr>
      <vt:lpstr>Motivation for Deep Networks</vt:lpstr>
      <vt:lpstr>Example</vt:lpstr>
      <vt:lpstr>Total Number of Weights</vt:lpstr>
      <vt:lpstr>Total Number of Weights</vt:lpstr>
      <vt:lpstr>Challenges in Deep Networks</vt:lpstr>
      <vt:lpstr>Deep Neural Network of MNIST Classification</vt:lpstr>
      <vt:lpstr>Building a Deep Network for MNIST in Keras</vt:lpstr>
      <vt:lpstr>200+200 neurons, AdaDelta, No Reg.</vt:lpstr>
      <vt:lpstr>MNIST 3-Layer Network</vt:lpstr>
      <vt:lpstr>Recall: MNIST 2-Layer Network</vt:lpstr>
      <vt:lpstr>Practice 2</vt:lpstr>
      <vt:lpstr>Creating Layers in a Loop</vt:lpstr>
      <vt:lpstr>MNIST 4-Layer Network</vt:lpstr>
      <vt:lpstr>MNIST 5-Layer Network</vt:lpstr>
      <vt:lpstr>Performance with Different Numbers of Hidden Layers</vt:lpstr>
      <vt:lpstr>How Many Layers?</vt:lpstr>
      <vt:lpstr>MNIST Performance vs. Number of Hidden Layers</vt:lpstr>
      <vt:lpstr>Dropout</vt:lpstr>
      <vt:lpstr>Using Dropout in Keras</vt:lpstr>
      <vt:lpstr>MNIST 2-Layer Network with Dropout</vt:lpstr>
      <vt:lpstr>Deep Neural Network for Vehicle Price Estimation</vt:lpstr>
      <vt:lpstr>Deep Network for Vehicle Price in Keras</vt:lpstr>
      <vt:lpstr>Deep Network for Vehicle Price in Keras</vt:lpstr>
      <vt:lpstr>Deep Network for Vehicle Price in Keras</vt:lpstr>
      <vt:lpstr>Vehicle Price Performance vs. # of Hidden Layers</vt:lpstr>
      <vt:lpstr>Vehicle Price Performance vs. Total # of Nodes</vt:lpstr>
      <vt:lpstr>Vehicle Price Performance vs. L2 Regularization</vt:lpstr>
      <vt:lpstr>Vehicle Price Performance vs. L1 Regularization</vt:lpstr>
      <vt:lpstr>Vehicle Price Performance vs. Dropout Rate</vt:lpstr>
      <vt:lpstr>A Few More Tests</vt:lpstr>
      <vt:lpstr>Deep Neural Network for Credit Default Classification</vt:lpstr>
      <vt:lpstr>Deep Network of Credit Default in Keras</vt:lpstr>
      <vt:lpstr>Deep Network for Credit Default in Keras</vt:lpstr>
      <vt:lpstr>Deep Network for Credit Default in Keras</vt:lpstr>
      <vt:lpstr>Credit Default Performance vs. # of Hidden Layers</vt:lpstr>
      <vt:lpstr>Credit Default Performance vs. Total # of Nodes</vt:lpstr>
      <vt:lpstr>Credit Default Performance vs. L1 Regularization</vt:lpstr>
      <vt:lpstr>Credit Default Performance vs. Dropout</vt:lpstr>
      <vt:lpstr>Recall: Random Forest for Credit Default</vt:lpstr>
      <vt:lpstr>Practice 3</vt:lpstr>
      <vt:lpstr>Final Thoughts on Neural Networks</vt:lpstr>
      <vt:lpstr>The Need for Validation + Test Datasets</vt:lpstr>
      <vt:lpstr>Convolutional Neural Networks</vt:lpstr>
      <vt:lpstr>Convolutional Neural Networks</vt:lpstr>
      <vt:lpstr>State of the Art Image Classification</vt:lpstr>
      <vt:lpstr>State of the Art Image Classification</vt:lpstr>
      <vt:lpstr>Recurrent Neural Networks</vt:lpstr>
      <vt:lpstr>Generative Networks</vt:lpstr>
      <vt:lpstr>Generative Networks</vt:lpstr>
      <vt:lpstr>Generative Adversarial Networks</vt:lpstr>
      <vt:lpstr>More Neural Network Topologies</vt:lpstr>
      <vt:lpstr>TensorFlow/Keras on GPUs</vt:lpstr>
      <vt:lpstr>TensorFlow/Keras on the Cloud</vt:lpstr>
      <vt:lpstr>Kaggle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Artificial Intelligence Group 1 Week 6</dc:title>
  <dc:creator>Juan Carlos Rojas</dc:creator>
  <cp:lastModifiedBy>Rojas, Juan Carlos</cp:lastModifiedBy>
  <cp:revision>806</cp:revision>
  <dcterms:created xsi:type="dcterms:W3CDTF">2019-06-29T15:56:32Z</dcterms:created>
  <dcterms:modified xsi:type="dcterms:W3CDTF">2019-07-05T15:24:22Z</dcterms:modified>
</cp:coreProperties>
</file>